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72" r:id="rId4"/>
    <p:sldId id="258" r:id="rId5"/>
    <p:sldId id="259" r:id="rId6"/>
    <p:sldId id="260" r:id="rId7"/>
    <p:sldId id="261" r:id="rId8"/>
    <p:sldId id="262" r:id="rId9"/>
    <p:sldId id="263" r:id="rId10"/>
    <p:sldId id="273" r:id="rId11"/>
    <p:sldId id="264" r:id="rId12"/>
    <p:sldId id="265" r:id="rId13"/>
    <p:sldId id="266" r:id="rId14"/>
    <p:sldId id="269" r:id="rId15"/>
    <p:sldId id="268"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F3F6"/>
    <a:srgbClr val="5AE1FF"/>
    <a:srgbClr val="26231D"/>
    <a:srgbClr val="00F928"/>
    <a:srgbClr val="00221F"/>
    <a:srgbClr val="A38771"/>
    <a:srgbClr val="4EB0B2"/>
    <a:srgbClr val="26A2DA"/>
    <a:srgbClr val="0083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41" autoAdjust="0"/>
  </p:normalViewPr>
  <p:slideViewPr>
    <p:cSldViewPr snapToGrid="0">
      <p:cViewPr>
        <p:scale>
          <a:sx n="68" d="100"/>
          <a:sy n="68" d="100"/>
        </p:scale>
        <p:origin x="461" y="30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C38FC4-75EB-4702-9C94-E5B19DADBDA6}" type="datetimeFigureOut">
              <a:rPr lang="en-IN" smtClean="0"/>
              <a:t>08-12-23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66ED3-327F-4D43-BA1E-C5C80054A37E}" type="slidenum">
              <a:rPr lang="en-IN" smtClean="0"/>
              <a:t>‹#›</a:t>
            </a:fld>
            <a:endParaRPr lang="en-IN"/>
          </a:p>
        </p:txBody>
      </p:sp>
    </p:spTree>
    <p:extLst>
      <p:ext uri="{BB962C8B-B14F-4D97-AF65-F5344CB8AC3E}">
        <p14:creationId xmlns:p14="http://schemas.microsoft.com/office/powerpoint/2010/main" val="235086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7" name="Google Shape;67;p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3</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A1746-F5D7-5766-F504-C716D4EB90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3E8640E-2176-BC88-C80D-24A184F78C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9490EA1-366A-6A24-6F91-2025EE00720C}"/>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34E6CAC0-A2FD-2F32-82CE-99B089C98F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AA9665-FD32-36CA-5F10-94DAC59C3382}"/>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2031339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4B46C-396F-DBB2-6DFB-1A9A22E297A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C966A9-A455-71A5-847D-A12EAD342B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68D3E9-F670-6B71-3AF0-69A1F850F548}"/>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A8F1F6AF-3B92-3A74-9981-5DF2BE641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D1E335-BA03-1173-55DD-BF0A6683EF1A}"/>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2066263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EE5D3E-67EB-F865-2DEE-D8B3C2F0335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39BBE13-C59F-3189-8AE0-1C24577CAB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18A362-F79E-811A-B142-12BFAF70D505}"/>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8529E66F-7C42-0B26-B3FF-7DEEE92E65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0D4243-72A0-2F8A-9BFC-7807C97EFBA4}"/>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1803764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54"/>
        <p:cNvGrpSpPr/>
        <p:nvPr/>
      </p:nvGrpSpPr>
      <p:grpSpPr>
        <a:xfrm>
          <a:off x="0" y="0"/>
          <a:ext cx="0" cy="0"/>
          <a:chOff x="0" y="0"/>
          <a:chExt cx="0" cy="0"/>
        </a:xfrm>
      </p:grpSpPr>
    </p:spTree>
    <p:extLst>
      <p:ext uri="{BB962C8B-B14F-4D97-AF65-F5344CB8AC3E}">
        <p14:creationId xmlns:p14="http://schemas.microsoft.com/office/powerpoint/2010/main" val="16036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A867B-8424-4A9C-D1A9-1CB081269B5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43076B-23C6-BFDD-6C49-EBCFECF592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A1DFBD-0910-4393-7D6E-A80DC56550D3}"/>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9B3660FB-949C-1ED0-081C-4A8AD11067D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9657DEF-5153-A7EF-807E-B48910D09A12}"/>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1496278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A6A5-5C82-4D5A-8998-6760C3DB1C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6797DD-1E4C-8209-B1AA-65021984B5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371C0E-1BB7-3AC6-3CC5-CEE229EDCB6B}"/>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C28DBCC5-EFEE-10A8-4A04-F659CDCD99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B275F0-4B90-1625-6953-8493209FBCB4}"/>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1806699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76566-AE86-5C3A-21E3-9D5AEEC74CB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E05D5C6-BF5A-FEF1-F899-D6BC1FA0A9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EB1A85C-D9C7-553B-143E-6C87BA717D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6DAA2EC-CD13-DD7A-120E-3C0BB9492672}"/>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6" name="Footer Placeholder 5">
            <a:extLst>
              <a:ext uri="{FF2B5EF4-FFF2-40B4-BE49-F238E27FC236}">
                <a16:creationId xmlns:a16="http://schemas.microsoft.com/office/drawing/2014/main" id="{94F53DAA-E2C8-4635-3D07-DA91A589BB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E6355B-68A1-AEF7-1FF9-A800B55E049E}"/>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3278357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6BDFC-F7F5-A672-3A78-21392B1C7FE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F2D925A-22CF-3354-C750-92AF06CA53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C0E70C-0E67-CB96-CAF6-FD271489D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C91159E-F411-8BD3-035A-AF5390E365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307A2-0983-6B67-0637-7DBFBF725B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5BB4D6-DA12-2946-2B0B-2C75024E3009}"/>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8" name="Footer Placeholder 7">
            <a:extLst>
              <a:ext uri="{FF2B5EF4-FFF2-40B4-BE49-F238E27FC236}">
                <a16:creationId xmlns:a16="http://schemas.microsoft.com/office/drawing/2014/main" id="{9429AB94-95B1-49D1-92D5-A757BA2D42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188B1B5-6EE4-AC13-5C61-75392BA69052}"/>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3661338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78135-6159-8E97-05E8-6671951A35D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D9182E0-6558-DF11-C633-95F9D3876EB9}"/>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4" name="Footer Placeholder 3">
            <a:extLst>
              <a:ext uri="{FF2B5EF4-FFF2-40B4-BE49-F238E27FC236}">
                <a16:creationId xmlns:a16="http://schemas.microsoft.com/office/drawing/2014/main" id="{4D3AEFA7-6A3F-F18D-C8D7-C319066F232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AD185A9-B189-773E-0597-CC1D51962849}"/>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2342778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C604F6-EB2B-FDE4-0202-9F32D797D13F}"/>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3" name="Footer Placeholder 2">
            <a:extLst>
              <a:ext uri="{FF2B5EF4-FFF2-40B4-BE49-F238E27FC236}">
                <a16:creationId xmlns:a16="http://schemas.microsoft.com/office/drawing/2014/main" id="{78F7714A-F77F-D84E-D8B7-FB017BCCE9B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B2CFE0-7718-D181-EFCE-79F357F56C58}"/>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3341937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9AFEF-5499-2990-939F-D9DCA2FEB6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F50422F-EC21-88C7-A2DC-ABC03F7F56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E0A6D6F-B0FD-5B66-0A60-47888F6117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38725A-D82E-35FC-2BC6-26A10C942598}"/>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6" name="Footer Placeholder 5">
            <a:extLst>
              <a:ext uri="{FF2B5EF4-FFF2-40B4-BE49-F238E27FC236}">
                <a16:creationId xmlns:a16="http://schemas.microsoft.com/office/drawing/2014/main" id="{5C8A8A70-C52E-D2F4-00D2-2E9FD9AC02E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51CF88-749D-D924-8370-45CB68248FD7}"/>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750428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CB2A4-E159-9644-CEB3-B95264C1F4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BEB7A55-F4A6-DC5D-DAF5-198FA48627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7889BF9-199B-F441-F5CA-4BDA884275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5510BF-3418-CA3C-B0F3-9EBC626BC4D1}"/>
              </a:ext>
            </a:extLst>
          </p:cNvPr>
          <p:cNvSpPr>
            <a:spLocks noGrp="1"/>
          </p:cNvSpPr>
          <p:nvPr>
            <p:ph type="dt" sz="half" idx="10"/>
          </p:nvPr>
        </p:nvSpPr>
        <p:spPr/>
        <p:txBody>
          <a:bodyPr/>
          <a:lstStyle/>
          <a:p>
            <a:fld id="{438438F4-CDD5-437D-8859-8945C3F1D9B2}" type="datetimeFigureOut">
              <a:rPr lang="en-IN" smtClean="0"/>
              <a:t>08-12-23</a:t>
            </a:fld>
            <a:endParaRPr lang="en-IN"/>
          </a:p>
        </p:txBody>
      </p:sp>
      <p:sp>
        <p:nvSpPr>
          <p:cNvPr id="6" name="Footer Placeholder 5">
            <a:extLst>
              <a:ext uri="{FF2B5EF4-FFF2-40B4-BE49-F238E27FC236}">
                <a16:creationId xmlns:a16="http://schemas.microsoft.com/office/drawing/2014/main" id="{6EEF1E97-E4D2-50C3-0A11-26B645699F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E3E563-106A-CA3F-5FCE-77A465D830A2}"/>
              </a:ext>
            </a:extLst>
          </p:cNvPr>
          <p:cNvSpPr>
            <a:spLocks noGrp="1"/>
          </p:cNvSpPr>
          <p:nvPr>
            <p:ph type="sldNum" sz="quarter" idx="12"/>
          </p:nvPr>
        </p:nvSpPr>
        <p:spPr/>
        <p:txBody>
          <a:bodyPr/>
          <a:lstStyle/>
          <a:p>
            <a:fld id="{6534F2E2-6955-40CA-91E9-8294DFCD0FBD}" type="slidenum">
              <a:rPr lang="en-IN" smtClean="0"/>
              <a:t>‹#›</a:t>
            </a:fld>
            <a:endParaRPr lang="en-IN"/>
          </a:p>
        </p:txBody>
      </p:sp>
    </p:spTree>
    <p:extLst>
      <p:ext uri="{BB962C8B-B14F-4D97-AF65-F5344CB8AC3E}">
        <p14:creationId xmlns:p14="http://schemas.microsoft.com/office/powerpoint/2010/main" val="286687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B5AF2C-821B-D57F-EDC1-78CBA32DEE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31870A-3737-377B-A1D6-69D5867151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921CBC-0E59-D26E-775E-47C4940B78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438F4-CDD5-437D-8859-8945C3F1D9B2}" type="datetimeFigureOut">
              <a:rPr lang="en-IN" smtClean="0"/>
              <a:t>08-12-23</a:t>
            </a:fld>
            <a:endParaRPr lang="en-IN"/>
          </a:p>
        </p:txBody>
      </p:sp>
      <p:sp>
        <p:nvSpPr>
          <p:cNvPr id="5" name="Footer Placeholder 4">
            <a:extLst>
              <a:ext uri="{FF2B5EF4-FFF2-40B4-BE49-F238E27FC236}">
                <a16:creationId xmlns:a16="http://schemas.microsoft.com/office/drawing/2014/main" id="{C445E5E5-F28C-46C8-2842-790F33759A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B9C4453-1FDB-AF20-2909-B1B29FA3E6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34F2E2-6955-40CA-91E9-8294DFCD0FBD}" type="slidenum">
              <a:rPr lang="en-IN" smtClean="0"/>
              <a:t>‹#›</a:t>
            </a:fld>
            <a:endParaRPr lang="en-IN"/>
          </a:p>
        </p:txBody>
      </p:sp>
    </p:spTree>
    <p:extLst>
      <p:ext uri="{BB962C8B-B14F-4D97-AF65-F5344CB8AC3E}">
        <p14:creationId xmlns:p14="http://schemas.microsoft.com/office/powerpoint/2010/main" val="3776342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ieeexplore.ieee.org/document/8627998" TargetMode="Externa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4.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15.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6.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8.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p:nvPr/>
        </p:nvSpPr>
        <p:spPr>
          <a:xfrm>
            <a:off x="0" y="0"/>
            <a:ext cx="12192000" cy="6858000"/>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6" name="Google Shape;56;p13">
            <a:extLst>
              <a:ext uri="{FF2B5EF4-FFF2-40B4-BE49-F238E27FC236}">
                <a16:creationId xmlns:a16="http://schemas.microsoft.com/office/drawing/2014/main" id="{96A729E9-361A-5584-7460-AB6AA6C44DCF}"/>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7" name="Google Shape;57;p13">
            <a:extLst>
              <a:ext uri="{FF2B5EF4-FFF2-40B4-BE49-F238E27FC236}">
                <a16:creationId xmlns:a16="http://schemas.microsoft.com/office/drawing/2014/main" id="{0D5C3AF0-4E6A-A67C-F842-9B091446985F}"/>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
        <p:nvSpPr>
          <p:cNvPr id="9" name="TextBox 8">
            <a:extLst>
              <a:ext uri="{FF2B5EF4-FFF2-40B4-BE49-F238E27FC236}">
                <a16:creationId xmlns:a16="http://schemas.microsoft.com/office/drawing/2014/main" id="{C6E359CA-DED9-AC63-C3B8-DE0A2E6DF05D}"/>
              </a:ext>
            </a:extLst>
          </p:cNvPr>
          <p:cNvSpPr txBox="1"/>
          <p:nvPr/>
        </p:nvSpPr>
        <p:spPr>
          <a:xfrm>
            <a:off x="1561100" y="466066"/>
            <a:ext cx="8926020" cy="439287"/>
          </a:xfrm>
          <a:prstGeom prst="rect">
            <a:avLst/>
          </a:prstGeom>
          <a:noFill/>
        </p:spPr>
        <p:txBody>
          <a:bodyPr wrap="square">
            <a:spAutoFit/>
          </a:bodyPr>
          <a:lstStyle/>
          <a:p>
            <a:pPr marL="0" marR="0" lvl="0" indent="0" algn="ctr" rtl="0">
              <a:lnSpc>
                <a:spcPct val="124995"/>
              </a:lnSpc>
              <a:spcBef>
                <a:spcPts val="0"/>
              </a:spcBef>
              <a:spcAft>
                <a:spcPts val="0"/>
              </a:spcAft>
              <a:buClr>
                <a:srgbClr val="000000"/>
              </a:buClr>
              <a:buSzPts val="5249"/>
              <a:buFont typeface="Arial"/>
              <a:buNone/>
            </a:pPr>
            <a:r>
              <a:rPr lang="en-US" sz="2000" b="1" dirty="0">
                <a:latin typeface="Arial" panose="020B0604020202020204" pitchFamily="34" charset="0"/>
                <a:cs typeface="Arial" panose="020B0604020202020204" pitchFamily="34" charset="0"/>
              </a:rPr>
              <a:t>CSA0810 – Python Programming</a:t>
            </a:r>
            <a:endParaRPr lang="en-US" sz="2000" dirty="0">
              <a:solidFill>
                <a:schemeClr val="dk1"/>
              </a:solidFill>
              <a:latin typeface="Arial" panose="020B0604020202020204" pitchFamily="34" charset="0"/>
              <a:cs typeface="Arial" panose="020B0604020202020204" pitchFamily="34" charset="0"/>
              <a:sym typeface="Arial"/>
            </a:endParaRPr>
          </a:p>
        </p:txBody>
      </p:sp>
      <p:sp>
        <p:nvSpPr>
          <p:cNvPr id="11" name="TextBox 10">
            <a:extLst>
              <a:ext uri="{FF2B5EF4-FFF2-40B4-BE49-F238E27FC236}">
                <a16:creationId xmlns:a16="http://schemas.microsoft.com/office/drawing/2014/main" id="{0DFCC2D9-7FF5-5F23-3976-C65AD0B273BD}"/>
              </a:ext>
            </a:extLst>
          </p:cNvPr>
          <p:cNvSpPr txBox="1"/>
          <p:nvPr/>
        </p:nvSpPr>
        <p:spPr>
          <a:xfrm>
            <a:off x="-71890" y="1259770"/>
            <a:ext cx="12192000" cy="461665"/>
          </a:xfrm>
          <a:prstGeom prst="rect">
            <a:avLst/>
          </a:prstGeom>
          <a:noFill/>
        </p:spPr>
        <p:txBody>
          <a:bodyPr wrap="square">
            <a:spAutoFit/>
          </a:bodyPr>
          <a:lstStyle/>
          <a:p>
            <a:pPr algn="ctr"/>
            <a:r>
              <a:rPr lang="en-IN" sz="2400" b="1" dirty="0">
                <a:latin typeface="Times New Roman" panose="02020603050405020304" pitchFamily="18" charset="0"/>
                <a:cs typeface="Times New Roman" panose="02020603050405020304" pitchFamily="18" charset="0"/>
              </a:rPr>
              <a:t>Various Object Identification using Python</a:t>
            </a:r>
          </a:p>
        </p:txBody>
      </p:sp>
      <p:sp>
        <p:nvSpPr>
          <p:cNvPr id="13" name="TextBox 12">
            <a:extLst>
              <a:ext uri="{FF2B5EF4-FFF2-40B4-BE49-F238E27FC236}">
                <a16:creationId xmlns:a16="http://schemas.microsoft.com/office/drawing/2014/main" id="{A3A78CAE-8179-43BC-6BB4-BB0BCCD91FFD}"/>
              </a:ext>
            </a:extLst>
          </p:cNvPr>
          <p:cNvSpPr txBox="1"/>
          <p:nvPr/>
        </p:nvSpPr>
        <p:spPr>
          <a:xfrm>
            <a:off x="1" y="5122066"/>
            <a:ext cx="12191999" cy="1477328"/>
          </a:xfrm>
          <a:prstGeom prst="rect">
            <a:avLst/>
          </a:prstGeom>
          <a:noFill/>
        </p:spPr>
        <p:txBody>
          <a:bodyPr wrap="square">
            <a:spAutoFit/>
          </a:bodyPr>
          <a:lstStyle/>
          <a:p>
            <a:pPr marR="0" algn="l" rtl="0">
              <a:spcBef>
                <a:spcPts val="0"/>
              </a:spcBef>
              <a:spcAft>
                <a:spcPts val="0"/>
              </a:spcAft>
            </a:pPr>
            <a:r>
              <a:rPr lang="en-US" sz="1800" b="1" i="0" dirty="0">
                <a:effectLst/>
                <a:latin typeface="+mj-lt"/>
                <a:ea typeface="Arial" panose="020B0604020202020204" pitchFamily="34" charset="0"/>
                <a:cs typeface="Arial" panose="020B0604020202020204" pitchFamily="34" charset="0"/>
              </a:rPr>
              <a:t>Guided By,</a:t>
            </a:r>
            <a:r>
              <a:rPr lang="en-US" sz="1800" b="0" i="0" dirty="0">
                <a:effectLst/>
                <a:latin typeface="+mj-lt"/>
                <a:ea typeface="Arial" panose="020B0604020202020204" pitchFamily="34" charset="0"/>
                <a:cs typeface="Arial" panose="020B0604020202020204" pitchFamily="34" charset="0"/>
              </a:rPr>
              <a:t>                                                       				                               </a:t>
            </a:r>
            <a:r>
              <a:rPr lang="en-US" sz="1800" b="1" i="0" dirty="0">
                <a:effectLst/>
                <a:latin typeface="+mj-lt"/>
                <a:ea typeface="Arial" panose="020B0604020202020204" pitchFamily="34" charset="0"/>
                <a:cs typeface="Arial" panose="020B0604020202020204" pitchFamily="34" charset="0"/>
              </a:rPr>
              <a:t>Project by,</a:t>
            </a:r>
            <a:endParaRPr lang="en-IN" dirty="0">
              <a:effectLst/>
              <a:latin typeface="+mj-lt"/>
            </a:endParaRPr>
          </a:p>
          <a:p>
            <a:pPr marR="0" algn="l" rtl="0">
              <a:spcBef>
                <a:spcPts val="0"/>
              </a:spcBef>
              <a:spcAft>
                <a:spcPts val="0"/>
              </a:spcAft>
            </a:pPr>
            <a:r>
              <a:rPr lang="en-US" sz="1800" b="0" i="0" dirty="0">
                <a:effectLst/>
                <a:latin typeface="+mj-lt"/>
                <a:ea typeface="Arial" panose="020B0604020202020204" pitchFamily="34" charset="0"/>
                <a:cs typeface="Arial" panose="020B0604020202020204" pitchFamily="34" charset="0"/>
              </a:rPr>
              <a:t>T. Vincent </a:t>
            </a:r>
            <a:r>
              <a:rPr lang="en-US" sz="1800" b="0" i="0" dirty="0" err="1">
                <a:effectLst/>
                <a:latin typeface="+mj-lt"/>
                <a:ea typeface="Arial" panose="020B0604020202020204" pitchFamily="34" charset="0"/>
                <a:cs typeface="Arial" panose="020B0604020202020204" pitchFamily="34" charset="0"/>
              </a:rPr>
              <a:t>Gnanaraj</a:t>
            </a:r>
            <a:r>
              <a:rPr lang="en-US" sz="1800" b="0" i="0" dirty="0">
                <a:effectLst/>
                <a:latin typeface="+mj-lt"/>
                <a:ea typeface="Arial" panose="020B0604020202020204" pitchFamily="34" charset="0"/>
                <a:cs typeface="Arial" panose="020B0604020202020204" pitchFamily="34" charset="0"/>
              </a:rPr>
              <a:t>                                                                			                        </a:t>
            </a:r>
            <a:r>
              <a:rPr lang="en-US" dirty="0">
                <a:latin typeface="+mj-lt"/>
                <a:ea typeface="Arial" panose="020B0604020202020204" pitchFamily="34" charset="0"/>
                <a:cs typeface="Arial" panose="020B0604020202020204" pitchFamily="34" charset="0"/>
              </a:rPr>
              <a:t>      M. </a:t>
            </a:r>
            <a:r>
              <a:rPr lang="en-US" sz="1800" b="0" i="0" dirty="0">
                <a:effectLst/>
                <a:latin typeface="+mj-lt"/>
                <a:ea typeface="Arial" panose="020B0604020202020204" pitchFamily="34" charset="0"/>
                <a:cs typeface="Arial" panose="020B0604020202020204" pitchFamily="34" charset="0"/>
              </a:rPr>
              <a:t>Mohan Reddy </a:t>
            </a:r>
            <a:endParaRPr lang="en-IN" dirty="0">
              <a:effectLst/>
              <a:latin typeface="+mj-lt"/>
            </a:endParaRPr>
          </a:p>
          <a:p>
            <a:pPr marR="0" algn="l" rtl="0">
              <a:spcBef>
                <a:spcPts val="0"/>
              </a:spcBef>
              <a:spcAft>
                <a:spcPts val="0"/>
              </a:spcAft>
            </a:pPr>
            <a:r>
              <a:rPr lang="en-US" sz="1800" b="0" i="1" dirty="0">
                <a:effectLst/>
                <a:latin typeface="+mj-lt"/>
                <a:ea typeface="Arial" panose="020B0604020202020204" pitchFamily="34" charset="0"/>
                <a:cs typeface="Arial" panose="020B0604020202020204" pitchFamily="34" charset="0"/>
              </a:rPr>
              <a:t>(Course Faculty)                                                           					             </a:t>
            </a:r>
            <a:r>
              <a:rPr lang="en-US" sz="1800" b="0" dirty="0">
                <a:effectLst/>
                <a:latin typeface="+mj-lt"/>
                <a:ea typeface="Arial" panose="020B0604020202020204" pitchFamily="34" charset="0"/>
                <a:cs typeface="Arial" panose="020B0604020202020204" pitchFamily="34" charset="0"/>
              </a:rPr>
              <a:t>(192210400)</a:t>
            </a:r>
            <a:endParaRPr lang="en-IN" dirty="0">
              <a:effectLst/>
              <a:latin typeface="+mj-lt"/>
            </a:endParaRPr>
          </a:p>
          <a:p>
            <a:pPr marR="0" algn="l" rtl="0">
              <a:spcBef>
                <a:spcPts val="0"/>
              </a:spcBef>
              <a:spcAft>
                <a:spcPts val="0"/>
              </a:spcAft>
            </a:pPr>
            <a:r>
              <a:rPr lang="en-US" sz="1800" b="0" i="0" dirty="0">
                <a:effectLst/>
                <a:latin typeface="+mj-lt"/>
                <a:ea typeface="Times New Roman" panose="02020603050405020304" pitchFamily="18" charset="0"/>
                <a:cs typeface="Times New Roman" panose="02020603050405020304" pitchFamily="18" charset="0"/>
              </a:rPr>
              <a:t>Python Programming </a:t>
            </a:r>
            <a:r>
              <a:rPr lang="en-US" sz="1800" b="1" i="0" dirty="0">
                <a:effectLst/>
                <a:latin typeface="+mj-lt"/>
                <a:ea typeface="Times New Roman" panose="02020603050405020304" pitchFamily="18" charset="0"/>
                <a:cs typeface="Times New Roman" panose="02020603050405020304" pitchFamily="18" charset="0"/>
              </a:rPr>
              <a:t>							</a:t>
            </a:r>
            <a:r>
              <a:rPr lang="en-US" sz="1800" b="1" dirty="0">
                <a:latin typeface="+mj-lt"/>
                <a:ea typeface="Times New Roman" panose="02020603050405020304" pitchFamily="18" charset="0"/>
                <a:cs typeface="Times New Roman" panose="02020603050405020304" pitchFamily="18" charset="0"/>
              </a:rPr>
              <a:t>             </a:t>
            </a:r>
            <a:r>
              <a:rPr lang="en-US" sz="1800" b="0" i="0" dirty="0">
                <a:effectLst/>
                <a:latin typeface="+mj-lt"/>
                <a:ea typeface="Arial" panose="020B0604020202020204" pitchFamily="34" charset="0"/>
                <a:cs typeface="Arial" panose="020B0604020202020204" pitchFamily="34" charset="0"/>
              </a:rPr>
              <a:t>Computer Science &amp; Engineering</a:t>
            </a:r>
            <a:endParaRPr lang="en-IN" dirty="0">
              <a:effectLst/>
              <a:latin typeface="+mj-lt"/>
            </a:endParaRPr>
          </a:p>
          <a:p>
            <a:pPr marR="0" algn="l" rtl="0">
              <a:spcBef>
                <a:spcPts val="0"/>
              </a:spcBef>
              <a:spcAft>
                <a:spcPts val="0"/>
              </a:spcAft>
            </a:pPr>
            <a:r>
              <a:rPr lang="en-US" sz="1800" b="0" i="0" dirty="0">
                <a:effectLst/>
                <a:latin typeface="+mj-lt"/>
                <a:ea typeface="Arial" panose="020B0604020202020204" pitchFamily="34" charset="0"/>
                <a:cs typeface="Arial" panose="020B0604020202020204" pitchFamily="34" charset="0"/>
              </a:rPr>
              <a:t>SSE, SIMATS							</a:t>
            </a:r>
            <a:r>
              <a:rPr lang="en-US" sz="1800" dirty="0">
                <a:latin typeface="+mj-lt"/>
                <a:ea typeface="Arial" panose="020B0604020202020204" pitchFamily="34" charset="0"/>
                <a:cs typeface="Arial" panose="020B0604020202020204" pitchFamily="34" charset="0"/>
              </a:rPr>
              <a:t>                              </a:t>
            </a:r>
            <a:r>
              <a:rPr lang="en-US" sz="1800" b="0" i="0" dirty="0">
                <a:effectLst/>
                <a:latin typeface="+mj-lt"/>
                <a:ea typeface="Arial" panose="020B0604020202020204" pitchFamily="34" charset="0"/>
                <a:cs typeface="Arial" panose="020B0604020202020204" pitchFamily="34" charset="0"/>
              </a:rPr>
              <a:t>SSE, SIMATS</a:t>
            </a:r>
            <a:endParaRPr lang="en-IN" dirty="0">
              <a:effectLst/>
              <a:latin typeface="+mj-lt"/>
            </a:endParaRPr>
          </a:p>
        </p:txBody>
      </p:sp>
      <p:pic>
        <p:nvPicPr>
          <p:cNvPr id="15" name="Picture 14">
            <a:extLst>
              <a:ext uri="{FF2B5EF4-FFF2-40B4-BE49-F238E27FC236}">
                <a16:creationId xmlns:a16="http://schemas.microsoft.com/office/drawing/2014/main" id="{BE65ACB4-E15D-3B49-EDDC-4C89A9D6AA30}"/>
              </a:ext>
            </a:extLst>
          </p:cNvPr>
          <p:cNvPicPr>
            <a:picLocks noChangeAspect="1"/>
          </p:cNvPicPr>
          <p:nvPr/>
        </p:nvPicPr>
        <p:blipFill rotWithShape="1">
          <a:blip r:embed="rId5">
            <a:extLst>
              <a:ext uri="{28A0092B-C50C-407E-A947-70E740481C1C}">
                <a14:useLocalDpi xmlns:a14="http://schemas.microsoft.com/office/drawing/2010/main" val="0"/>
              </a:ext>
            </a:extLst>
          </a:blip>
          <a:srcRect l="48323"/>
          <a:stretch/>
        </p:blipFill>
        <p:spPr>
          <a:xfrm>
            <a:off x="4562272" y="1371419"/>
            <a:ext cx="2698359" cy="2938998"/>
          </a:xfrm>
          <a:prstGeom prst="rect">
            <a:avLst/>
          </a:prstGeom>
        </p:spPr>
      </p:pic>
    </p:spTree>
    <p:extLst>
      <p:ext uri="{BB962C8B-B14F-4D97-AF65-F5344CB8AC3E}">
        <p14:creationId xmlns:p14="http://schemas.microsoft.com/office/powerpoint/2010/main" val="357933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6285" y="-31187"/>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4" name="Google Shape;171;p20">
            <a:extLst>
              <a:ext uri="{FF2B5EF4-FFF2-40B4-BE49-F238E27FC236}">
                <a16:creationId xmlns:a16="http://schemas.microsoft.com/office/drawing/2014/main" id="{8FFDB224-9EED-1E04-1E4D-E39A9092A079}"/>
              </a:ext>
            </a:extLst>
          </p:cNvPr>
          <p:cNvSpPr/>
          <p:nvPr/>
        </p:nvSpPr>
        <p:spPr>
          <a:xfrm>
            <a:off x="1654601" y="251283"/>
            <a:ext cx="933199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3200" b="1" dirty="0">
                <a:solidFill>
                  <a:srgbClr val="000000"/>
                </a:solidFill>
                <a:latin typeface="Arial"/>
                <a:ea typeface="Arial"/>
                <a:cs typeface="Arial"/>
                <a:sym typeface="Arial"/>
              </a:rPr>
              <a:t>Coding</a:t>
            </a:r>
          </a:p>
          <a:p>
            <a:pPr marL="0" marR="0" lvl="0" indent="0" algn="ctr" rtl="0">
              <a:lnSpc>
                <a:spcPct val="125011"/>
              </a:lnSpc>
              <a:spcBef>
                <a:spcPts val="0"/>
              </a:spcBef>
              <a:spcAft>
                <a:spcPts val="0"/>
              </a:spcAft>
              <a:buClr>
                <a:srgbClr val="000000"/>
              </a:buClr>
              <a:buSzPts val="4374"/>
              <a:buFont typeface="Arial"/>
              <a:buNone/>
            </a:pPr>
            <a:endParaRPr sz="3200" dirty="0">
              <a:solidFill>
                <a:schemeClr val="dk1"/>
              </a:solidFill>
              <a:latin typeface="Calibri"/>
              <a:ea typeface="Calibri"/>
              <a:cs typeface="Calibri"/>
              <a:sym typeface="Calibri"/>
            </a:endParaRPr>
          </a:p>
        </p:txBody>
      </p:sp>
      <p:sp>
        <p:nvSpPr>
          <p:cNvPr id="3" name="Google Shape;252;p24">
            <a:extLst>
              <a:ext uri="{FF2B5EF4-FFF2-40B4-BE49-F238E27FC236}">
                <a16:creationId xmlns:a16="http://schemas.microsoft.com/office/drawing/2014/main" id="{BC95294B-C8AC-05A0-D39F-1B73A515242B}"/>
              </a:ext>
            </a:extLst>
          </p:cNvPr>
          <p:cNvSpPr/>
          <p:nvPr/>
        </p:nvSpPr>
        <p:spPr>
          <a:xfrm>
            <a:off x="145916" y="1746396"/>
            <a:ext cx="12039798" cy="4860321"/>
          </a:xfrm>
          <a:prstGeom prst="roundRect">
            <a:avLst>
              <a:gd name="adj" fmla="val 14796"/>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TextBox 9">
            <a:extLst>
              <a:ext uri="{FF2B5EF4-FFF2-40B4-BE49-F238E27FC236}">
                <a16:creationId xmlns:a16="http://schemas.microsoft.com/office/drawing/2014/main" id="{B5EE9FB6-3555-8177-4BD3-68CA1431CD26}"/>
              </a:ext>
            </a:extLst>
          </p:cNvPr>
          <p:cNvSpPr txBox="1"/>
          <p:nvPr/>
        </p:nvSpPr>
        <p:spPr>
          <a:xfrm>
            <a:off x="1010848" y="1567862"/>
            <a:ext cx="13336621" cy="4801314"/>
          </a:xfrm>
          <a:prstGeom prst="rect">
            <a:avLst/>
          </a:prstGeom>
          <a:noFill/>
        </p:spPr>
        <p:txBody>
          <a:bodyPr wrap="square" rtlCol="0">
            <a:spAutoFit/>
          </a:bodyPr>
          <a:lstStyle/>
          <a:p>
            <a:endParaRPr lang="en-IN" dirty="0"/>
          </a:p>
          <a:p>
            <a:r>
              <a:rPr lang="en-IN" dirty="0"/>
              <a:t>while True:</a:t>
            </a:r>
          </a:p>
          <a:p>
            <a:r>
              <a:rPr lang="en-IN" dirty="0"/>
              <a:t>    success, </a:t>
            </a:r>
            <a:r>
              <a:rPr lang="en-IN" dirty="0" err="1"/>
              <a:t>img</a:t>
            </a:r>
            <a:r>
              <a:rPr lang="en-IN" dirty="0"/>
              <a:t> = </a:t>
            </a:r>
            <a:r>
              <a:rPr lang="en-IN" dirty="0" err="1"/>
              <a:t>cap.read</a:t>
            </a:r>
            <a:r>
              <a:rPr lang="en-IN" dirty="0"/>
              <a:t>()</a:t>
            </a:r>
          </a:p>
          <a:p>
            <a:r>
              <a:rPr lang="en-IN" dirty="0"/>
              <a:t>    results = model(</a:t>
            </a:r>
            <a:r>
              <a:rPr lang="en-IN" dirty="0" err="1"/>
              <a:t>img</a:t>
            </a:r>
            <a:r>
              <a:rPr lang="en-IN" dirty="0"/>
              <a:t>, stream=True)</a:t>
            </a:r>
          </a:p>
          <a:p>
            <a:r>
              <a:rPr lang="en-IN" dirty="0"/>
              <a:t>    for r in results:</a:t>
            </a:r>
          </a:p>
          <a:p>
            <a:r>
              <a:rPr lang="en-IN" dirty="0"/>
              <a:t>        boxes = </a:t>
            </a:r>
            <a:r>
              <a:rPr lang="en-IN" dirty="0" err="1"/>
              <a:t>r.boxes</a:t>
            </a:r>
            <a:endParaRPr lang="en-IN" dirty="0"/>
          </a:p>
          <a:p>
            <a:r>
              <a:rPr lang="en-IN" dirty="0"/>
              <a:t>        for box in boxes:</a:t>
            </a:r>
          </a:p>
          <a:p>
            <a:r>
              <a:rPr lang="en-IN" dirty="0"/>
              <a:t>            # Bounding boxes</a:t>
            </a:r>
          </a:p>
          <a:p>
            <a:r>
              <a:rPr lang="en-IN" dirty="0"/>
              <a:t>            x1, y1, x2, y2 = </a:t>
            </a:r>
            <a:r>
              <a:rPr lang="en-IN" dirty="0" err="1"/>
              <a:t>box.xyxy</a:t>
            </a:r>
            <a:r>
              <a:rPr lang="en-IN" dirty="0"/>
              <a:t>[0]</a:t>
            </a:r>
          </a:p>
          <a:p>
            <a:r>
              <a:rPr lang="en-IN" dirty="0"/>
              <a:t>            x1, y1, x2, y2 = int(x1), int(y1), int(x2), int(y2)</a:t>
            </a:r>
          </a:p>
          <a:p>
            <a:r>
              <a:rPr lang="en-IN" dirty="0"/>
              <a:t>            w, h = x2 - x1, y2 - y1</a:t>
            </a:r>
          </a:p>
          <a:p>
            <a:r>
              <a:rPr lang="en-IN" dirty="0"/>
              <a:t>            </a:t>
            </a:r>
            <a:r>
              <a:rPr lang="en-IN" dirty="0" err="1"/>
              <a:t>cvzone.cornerRect</a:t>
            </a:r>
            <a:r>
              <a:rPr lang="en-IN" dirty="0"/>
              <a:t>(</a:t>
            </a:r>
            <a:r>
              <a:rPr lang="en-IN" dirty="0" err="1"/>
              <a:t>img</a:t>
            </a:r>
            <a:r>
              <a:rPr lang="en-IN" dirty="0"/>
              <a:t>, (x1, y1, w, h))</a:t>
            </a:r>
          </a:p>
          <a:p>
            <a:r>
              <a:rPr lang="en-IN" dirty="0"/>
              <a:t>            conf = </a:t>
            </a:r>
            <a:r>
              <a:rPr lang="en-IN" dirty="0" err="1"/>
              <a:t>math.ceil</a:t>
            </a:r>
            <a:r>
              <a:rPr lang="en-IN" dirty="0"/>
              <a:t>((</a:t>
            </a:r>
            <a:r>
              <a:rPr lang="en-IN" dirty="0" err="1"/>
              <a:t>box.conf</a:t>
            </a:r>
            <a:r>
              <a:rPr lang="en-IN" dirty="0"/>
              <a:t>[0] * 100)) / 100</a:t>
            </a:r>
          </a:p>
          <a:p>
            <a:r>
              <a:rPr lang="en-IN" dirty="0"/>
              <a:t>            </a:t>
            </a:r>
            <a:r>
              <a:rPr lang="en-IN" dirty="0" err="1"/>
              <a:t>cls</a:t>
            </a:r>
            <a:r>
              <a:rPr lang="en-IN" dirty="0"/>
              <a:t> = int(</a:t>
            </a:r>
            <a:r>
              <a:rPr lang="en-IN" dirty="0" err="1"/>
              <a:t>box.cls</a:t>
            </a:r>
            <a:r>
              <a:rPr lang="en-IN" dirty="0"/>
              <a:t>[0])</a:t>
            </a:r>
          </a:p>
          <a:p>
            <a:r>
              <a:rPr lang="en-IN" dirty="0"/>
              <a:t>            </a:t>
            </a:r>
            <a:r>
              <a:rPr lang="en-IN" dirty="0" err="1"/>
              <a:t>cvzone.putTextRect</a:t>
            </a:r>
            <a:r>
              <a:rPr lang="en-IN" dirty="0"/>
              <a:t>(</a:t>
            </a:r>
            <a:r>
              <a:rPr lang="en-IN" dirty="0" err="1"/>
              <a:t>img</a:t>
            </a:r>
            <a:r>
              <a:rPr lang="en-IN" dirty="0"/>
              <a:t>, f'{</a:t>
            </a:r>
            <a:r>
              <a:rPr lang="en-IN" dirty="0" err="1"/>
              <a:t>className</a:t>
            </a:r>
            <a:r>
              <a:rPr lang="en-IN" dirty="0"/>
              <a:t>[</a:t>
            </a:r>
            <a:r>
              <a:rPr lang="en-IN" dirty="0" err="1"/>
              <a:t>cls</a:t>
            </a:r>
            <a:r>
              <a:rPr lang="en-IN" dirty="0"/>
              <a:t>]}{conf}', (max(0, x1), max(35, y1)), scale=0.7, thickness=1)</a:t>
            </a:r>
          </a:p>
          <a:p>
            <a:r>
              <a:rPr lang="en-IN" dirty="0"/>
              <a:t>    cv2.imshow("image", </a:t>
            </a:r>
            <a:r>
              <a:rPr lang="en-IN" dirty="0" err="1"/>
              <a:t>img</a:t>
            </a:r>
            <a:r>
              <a:rPr lang="en-IN" dirty="0"/>
              <a:t>)</a:t>
            </a:r>
          </a:p>
          <a:p>
            <a:r>
              <a:rPr lang="en-IN" dirty="0"/>
              <a:t>    cv2.waitKey(1)</a:t>
            </a:r>
          </a:p>
        </p:txBody>
      </p:sp>
      <p:pic>
        <p:nvPicPr>
          <p:cNvPr id="2" name="Google Shape;57;p13">
            <a:extLst>
              <a:ext uri="{FF2B5EF4-FFF2-40B4-BE49-F238E27FC236}">
                <a16:creationId xmlns:a16="http://schemas.microsoft.com/office/drawing/2014/main" id="{858AF588-1229-1A98-AB0C-FB67B0555751}"/>
              </a:ext>
            </a:extLst>
          </p:cNvPr>
          <p:cNvPicPr preferRelativeResize="0"/>
          <p:nvPr/>
        </p:nvPicPr>
        <p:blipFill>
          <a:blip r:embed="rId3">
            <a:alphaModFix/>
          </a:blip>
          <a:stretch>
            <a:fillRect/>
          </a:stretch>
        </p:blipFill>
        <p:spPr>
          <a:xfrm>
            <a:off x="10630900" y="19664"/>
            <a:ext cx="1570932" cy="1455175"/>
          </a:xfrm>
          <a:prstGeom prst="rect">
            <a:avLst/>
          </a:prstGeom>
          <a:noFill/>
          <a:ln>
            <a:noFill/>
          </a:ln>
        </p:spPr>
      </p:pic>
      <p:pic>
        <p:nvPicPr>
          <p:cNvPr id="8" name="Google Shape;56;p13">
            <a:extLst>
              <a:ext uri="{FF2B5EF4-FFF2-40B4-BE49-F238E27FC236}">
                <a16:creationId xmlns:a16="http://schemas.microsoft.com/office/drawing/2014/main" id="{DB4684AB-E86A-4B70-2BB0-7C88392438B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spTree>
    <p:extLst>
      <p:ext uri="{BB962C8B-B14F-4D97-AF65-F5344CB8AC3E}">
        <p14:creationId xmlns:p14="http://schemas.microsoft.com/office/powerpoint/2010/main" val="1636762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6285" y="-31187"/>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4" name="Google Shape;171;p20">
            <a:extLst>
              <a:ext uri="{FF2B5EF4-FFF2-40B4-BE49-F238E27FC236}">
                <a16:creationId xmlns:a16="http://schemas.microsoft.com/office/drawing/2014/main" id="{8FFDB224-9EED-1E04-1E4D-E39A9092A079}"/>
              </a:ext>
            </a:extLst>
          </p:cNvPr>
          <p:cNvSpPr/>
          <p:nvPr/>
        </p:nvSpPr>
        <p:spPr>
          <a:xfrm>
            <a:off x="1654601" y="251283"/>
            <a:ext cx="933199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IN" sz="3200" b="1" dirty="0">
                <a:solidFill>
                  <a:srgbClr val="000000"/>
                </a:solidFill>
                <a:latin typeface="Arial"/>
                <a:ea typeface="Arial"/>
                <a:cs typeface="Arial"/>
                <a:sym typeface="Arial"/>
              </a:rPr>
              <a:t>Testing</a:t>
            </a:r>
            <a:endParaRPr sz="3200" dirty="0">
              <a:solidFill>
                <a:schemeClr val="dk1"/>
              </a:solidFill>
              <a:latin typeface="Calibri"/>
              <a:ea typeface="Calibri"/>
              <a:cs typeface="Calibri"/>
              <a:sym typeface="Calibri"/>
            </a:endParaRPr>
          </a:p>
        </p:txBody>
      </p:sp>
      <p:sp>
        <p:nvSpPr>
          <p:cNvPr id="23" name="Google Shape;191;p21">
            <a:extLst>
              <a:ext uri="{FF2B5EF4-FFF2-40B4-BE49-F238E27FC236}">
                <a16:creationId xmlns:a16="http://schemas.microsoft.com/office/drawing/2014/main" id="{6E9AD27F-82B0-C877-C34E-EB4E6B3E43CE}"/>
              </a:ext>
            </a:extLst>
          </p:cNvPr>
          <p:cNvSpPr/>
          <p:nvPr/>
        </p:nvSpPr>
        <p:spPr>
          <a:xfrm>
            <a:off x="1404689" y="1416715"/>
            <a:ext cx="499943" cy="499943"/>
          </a:xfrm>
          <a:prstGeom prst="roundRect">
            <a:avLst>
              <a:gd name="adj" fmla="val 5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92;p21">
            <a:extLst>
              <a:ext uri="{FF2B5EF4-FFF2-40B4-BE49-F238E27FC236}">
                <a16:creationId xmlns:a16="http://schemas.microsoft.com/office/drawing/2014/main" id="{9EE44BB8-1341-CFD8-C18B-2F7F1147F38C}"/>
              </a:ext>
            </a:extLst>
          </p:cNvPr>
          <p:cNvSpPr/>
          <p:nvPr/>
        </p:nvSpPr>
        <p:spPr>
          <a:xfrm>
            <a:off x="1191698" y="1347300"/>
            <a:ext cx="900504"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1</a:t>
            </a:r>
            <a:endParaRPr sz="2624" dirty="0">
              <a:solidFill>
                <a:schemeClr val="dk1"/>
              </a:solidFill>
              <a:latin typeface="Calibri"/>
              <a:ea typeface="Calibri"/>
              <a:cs typeface="Calibri"/>
              <a:sym typeface="Calibri"/>
            </a:endParaRPr>
          </a:p>
        </p:txBody>
      </p:sp>
      <p:sp>
        <p:nvSpPr>
          <p:cNvPr id="26" name="Google Shape;196;p21">
            <a:extLst>
              <a:ext uri="{FF2B5EF4-FFF2-40B4-BE49-F238E27FC236}">
                <a16:creationId xmlns:a16="http://schemas.microsoft.com/office/drawing/2014/main" id="{CF5131CA-9250-EAE5-0BFA-5A7D434EADE1}"/>
              </a:ext>
            </a:extLst>
          </p:cNvPr>
          <p:cNvSpPr/>
          <p:nvPr/>
        </p:nvSpPr>
        <p:spPr>
          <a:xfrm>
            <a:off x="1404689" y="3136812"/>
            <a:ext cx="499943" cy="499943"/>
          </a:xfrm>
          <a:prstGeom prst="roundRect">
            <a:avLst>
              <a:gd name="adj" fmla="val 5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7;p21">
            <a:extLst>
              <a:ext uri="{FF2B5EF4-FFF2-40B4-BE49-F238E27FC236}">
                <a16:creationId xmlns:a16="http://schemas.microsoft.com/office/drawing/2014/main" id="{C332DC1B-39D7-3533-2D41-AD85B70417B8}"/>
              </a:ext>
            </a:extLst>
          </p:cNvPr>
          <p:cNvSpPr/>
          <p:nvPr/>
        </p:nvSpPr>
        <p:spPr>
          <a:xfrm>
            <a:off x="1266594" y="3078665"/>
            <a:ext cx="750712" cy="592454"/>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2</a:t>
            </a:r>
            <a:endParaRPr sz="2624" dirty="0">
              <a:solidFill>
                <a:schemeClr val="dk1"/>
              </a:solidFill>
              <a:latin typeface="Calibri"/>
              <a:ea typeface="Calibri"/>
              <a:cs typeface="Calibri"/>
              <a:sym typeface="Calibri"/>
            </a:endParaRPr>
          </a:p>
        </p:txBody>
      </p:sp>
      <p:sp>
        <p:nvSpPr>
          <p:cNvPr id="28" name="Google Shape;201;p21">
            <a:extLst>
              <a:ext uri="{FF2B5EF4-FFF2-40B4-BE49-F238E27FC236}">
                <a16:creationId xmlns:a16="http://schemas.microsoft.com/office/drawing/2014/main" id="{9C69B72B-9FE9-7410-64F5-6179B5AA4C93}"/>
              </a:ext>
            </a:extLst>
          </p:cNvPr>
          <p:cNvSpPr/>
          <p:nvPr/>
        </p:nvSpPr>
        <p:spPr>
          <a:xfrm>
            <a:off x="1329661" y="4849407"/>
            <a:ext cx="499943" cy="499943"/>
          </a:xfrm>
          <a:prstGeom prst="roundRect">
            <a:avLst>
              <a:gd name="adj" fmla="val 5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TextBox 30">
            <a:extLst>
              <a:ext uri="{FF2B5EF4-FFF2-40B4-BE49-F238E27FC236}">
                <a16:creationId xmlns:a16="http://schemas.microsoft.com/office/drawing/2014/main" id="{96FA7B9D-CA7C-0D49-2378-607B254347E7}"/>
              </a:ext>
            </a:extLst>
          </p:cNvPr>
          <p:cNvSpPr txBox="1"/>
          <p:nvPr/>
        </p:nvSpPr>
        <p:spPr>
          <a:xfrm>
            <a:off x="1404689" y="4860552"/>
            <a:ext cx="1731862" cy="499943"/>
          </a:xfrm>
          <a:prstGeom prst="rect">
            <a:avLst/>
          </a:prstGeom>
          <a:noFill/>
        </p:spPr>
        <p:txBody>
          <a:bodyPr wrap="square" rtlCol="0">
            <a:spAutoFit/>
          </a:bodyPr>
          <a:lstStyle/>
          <a:p>
            <a:r>
              <a:rPr lang="en-US" sz="2620" b="1" kern="1200" dirty="0">
                <a:solidFill>
                  <a:schemeClr val="tx1"/>
                </a:solidFill>
                <a:latin typeface="Arial" panose="020B0604020202020204" pitchFamily="34" charset="0"/>
                <a:cs typeface="Arial" panose="020B0604020202020204" pitchFamily="34" charset="0"/>
              </a:rPr>
              <a:t>3</a:t>
            </a:r>
          </a:p>
        </p:txBody>
      </p:sp>
      <p:sp>
        <p:nvSpPr>
          <p:cNvPr id="33" name="Google Shape;233;p23">
            <a:extLst>
              <a:ext uri="{FF2B5EF4-FFF2-40B4-BE49-F238E27FC236}">
                <a16:creationId xmlns:a16="http://schemas.microsoft.com/office/drawing/2014/main" id="{FB9B56E9-1B64-D57F-CF6A-AAE206DD1AB2}"/>
              </a:ext>
            </a:extLst>
          </p:cNvPr>
          <p:cNvSpPr/>
          <p:nvPr/>
        </p:nvSpPr>
        <p:spPr>
          <a:xfrm>
            <a:off x="2236494" y="1332011"/>
            <a:ext cx="4097342" cy="347186"/>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dirty="0">
                <a:solidFill>
                  <a:srgbClr val="272525"/>
                </a:solidFill>
                <a:latin typeface="Arial"/>
                <a:ea typeface="Arial"/>
                <a:cs typeface="Arial"/>
                <a:sym typeface="Arial"/>
              </a:rPr>
              <a:t>Data Augmentation</a:t>
            </a:r>
            <a:endParaRPr sz="2187" dirty="0">
              <a:solidFill>
                <a:schemeClr val="dk1"/>
              </a:solidFill>
              <a:latin typeface="Calibri"/>
              <a:ea typeface="Calibri"/>
              <a:cs typeface="Calibri"/>
              <a:sym typeface="Calibri"/>
            </a:endParaRPr>
          </a:p>
        </p:txBody>
      </p:sp>
      <p:sp>
        <p:nvSpPr>
          <p:cNvPr id="35" name="Google Shape;234;p23">
            <a:extLst>
              <a:ext uri="{FF2B5EF4-FFF2-40B4-BE49-F238E27FC236}">
                <a16:creationId xmlns:a16="http://schemas.microsoft.com/office/drawing/2014/main" id="{92142DD4-CB05-4FEC-DF41-C5B4FDA57EEE}"/>
              </a:ext>
            </a:extLst>
          </p:cNvPr>
          <p:cNvSpPr/>
          <p:nvPr/>
        </p:nvSpPr>
        <p:spPr>
          <a:xfrm>
            <a:off x="2236494" y="1901368"/>
            <a:ext cx="8584287"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test our system with multiple datasets, including augmented datasets using image rotation, cropping, and other transformations.</a:t>
            </a:r>
            <a:endParaRPr sz="1750">
              <a:solidFill>
                <a:schemeClr val="dk1"/>
              </a:solidFill>
              <a:latin typeface="Calibri"/>
              <a:ea typeface="Calibri"/>
              <a:cs typeface="Calibri"/>
              <a:sym typeface="Calibri"/>
            </a:endParaRPr>
          </a:p>
        </p:txBody>
      </p:sp>
      <p:sp>
        <p:nvSpPr>
          <p:cNvPr id="36" name="Google Shape;237;p23">
            <a:extLst>
              <a:ext uri="{FF2B5EF4-FFF2-40B4-BE49-F238E27FC236}">
                <a16:creationId xmlns:a16="http://schemas.microsoft.com/office/drawing/2014/main" id="{E2C73FA2-C652-258E-AC25-8119470044AC}"/>
              </a:ext>
            </a:extLst>
          </p:cNvPr>
          <p:cNvSpPr/>
          <p:nvPr/>
        </p:nvSpPr>
        <p:spPr>
          <a:xfrm>
            <a:off x="2236493" y="3084254"/>
            <a:ext cx="4097341" cy="34718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dirty="0">
                <a:solidFill>
                  <a:srgbClr val="272525"/>
                </a:solidFill>
                <a:latin typeface="Arial"/>
                <a:ea typeface="Arial"/>
                <a:cs typeface="Arial"/>
                <a:sym typeface="Arial"/>
              </a:rPr>
              <a:t>Performance Metrics</a:t>
            </a:r>
            <a:endParaRPr sz="2187" dirty="0">
              <a:solidFill>
                <a:schemeClr val="dk1"/>
              </a:solidFill>
              <a:latin typeface="Calibri"/>
              <a:ea typeface="Calibri"/>
              <a:cs typeface="Calibri"/>
              <a:sym typeface="Calibri"/>
            </a:endParaRPr>
          </a:p>
        </p:txBody>
      </p:sp>
      <p:sp>
        <p:nvSpPr>
          <p:cNvPr id="37" name="Google Shape;238;p23">
            <a:extLst>
              <a:ext uri="{FF2B5EF4-FFF2-40B4-BE49-F238E27FC236}">
                <a16:creationId xmlns:a16="http://schemas.microsoft.com/office/drawing/2014/main" id="{6A15012F-E6F8-AED5-213B-E6A863F03247}"/>
              </a:ext>
            </a:extLst>
          </p:cNvPr>
          <p:cNvSpPr/>
          <p:nvPr/>
        </p:nvSpPr>
        <p:spPr>
          <a:xfrm>
            <a:off x="2236494" y="3653610"/>
            <a:ext cx="8584287"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evaluate our system's performance using standard metrics such as accuracy, precision, recall, and mean average precision (mAP).</a:t>
            </a:r>
            <a:endParaRPr sz="1750">
              <a:solidFill>
                <a:schemeClr val="dk1"/>
              </a:solidFill>
              <a:latin typeface="Calibri"/>
              <a:ea typeface="Calibri"/>
              <a:cs typeface="Calibri"/>
              <a:sym typeface="Calibri"/>
            </a:endParaRPr>
          </a:p>
        </p:txBody>
      </p:sp>
      <p:sp>
        <p:nvSpPr>
          <p:cNvPr id="38" name="Google Shape;241;p23">
            <a:extLst>
              <a:ext uri="{FF2B5EF4-FFF2-40B4-BE49-F238E27FC236}">
                <a16:creationId xmlns:a16="http://schemas.microsoft.com/office/drawing/2014/main" id="{431EA39E-0795-E1B1-6CDF-BF057149736C}"/>
              </a:ext>
            </a:extLst>
          </p:cNvPr>
          <p:cNvSpPr/>
          <p:nvPr/>
        </p:nvSpPr>
        <p:spPr>
          <a:xfrm>
            <a:off x="2236494" y="4836496"/>
            <a:ext cx="4859342" cy="569356"/>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dirty="0">
                <a:solidFill>
                  <a:srgbClr val="272525"/>
                </a:solidFill>
                <a:latin typeface="Arial"/>
                <a:ea typeface="Arial"/>
                <a:cs typeface="Arial"/>
                <a:sym typeface="Arial"/>
              </a:rPr>
              <a:t>Speed and Resource Usage</a:t>
            </a:r>
            <a:endParaRPr sz="2187" dirty="0">
              <a:solidFill>
                <a:schemeClr val="dk1"/>
              </a:solidFill>
              <a:latin typeface="Calibri"/>
              <a:ea typeface="Calibri"/>
              <a:cs typeface="Calibri"/>
              <a:sym typeface="Calibri"/>
            </a:endParaRPr>
          </a:p>
        </p:txBody>
      </p:sp>
      <p:sp>
        <p:nvSpPr>
          <p:cNvPr id="39" name="Google Shape;242;p23">
            <a:extLst>
              <a:ext uri="{FF2B5EF4-FFF2-40B4-BE49-F238E27FC236}">
                <a16:creationId xmlns:a16="http://schemas.microsoft.com/office/drawing/2014/main" id="{6C537B4B-6014-6294-35AA-D052FC1CAD04}"/>
              </a:ext>
            </a:extLst>
          </p:cNvPr>
          <p:cNvSpPr/>
          <p:nvPr/>
        </p:nvSpPr>
        <p:spPr>
          <a:xfrm>
            <a:off x="2236494" y="5405853"/>
            <a:ext cx="8584287" cy="355402"/>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test our system for real-time performance and efficient resource usage.</a:t>
            </a:r>
            <a:endParaRPr sz="1750">
              <a:solidFill>
                <a:schemeClr val="dk1"/>
              </a:solidFill>
              <a:latin typeface="Calibri"/>
              <a:ea typeface="Calibri"/>
              <a:cs typeface="Calibri"/>
              <a:sym typeface="Calibri"/>
            </a:endParaRPr>
          </a:p>
        </p:txBody>
      </p:sp>
      <p:pic>
        <p:nvPicPr>
          <p:cNvPr id="2" name="Google Shape;56;p13">
            <a:extLst>
              <a:ext uri="{FF2B5EF4-FFF2-40B4-BE49-F238E27FC236}">
                <a16:creationId xmlns:a16="http://schemas.microsoft.com/office/drawing/2014/main" id="{AE9CC4A7-3F44-6CC7-A4CD-8652B46727BA}"/>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3" name="Google Shape;57;p13">
            <a:extLst>
              <a:ext uri="{FF2B5EF4-FFF2-40B4-BE49-F238E27FC236}">
                <a16:creationId xmlns:a16="http://schemas.microsoft.com/office/drawing/2014/main" id="{382BCE2A-F491-8435-CB98-03618E4D047D}"/>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2164287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6285" y="-31187"/>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2" name="Google Shape;251;p24">
            <a:extLst>
              <a:ext uri="{FF2B5EF4-FFF2-40B4-BE49-F238E27FC236}">
                <a16:creationId xmlns:a16="http://schemas.microsoft.com/office/drawing/2014/main" id="{0E256058-C0B6-52CE-49AE-0A73E30174D1}"/>
              </a:ext>
            </a:extLst>
          </p:cNvPr>
          <p:cNvSpPr/>
          <p:nvPr/>
        </p:nvSpPr>
        <p:spPr>
          <a:xfrm>
            <a:off x="3321320" y="299561"/>
            <a:ext cx="4450080" cy="694373"/>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000000"/>
              </a:buClr>
              <a:buSzPts val="4374"/>
              <a:buFont typeface="Arial"/>
              <a:buNone/>
            </a:pPr>
            <a:r>
              <a:rPr lang="en-US" sz="4374" b="1" dirty="0">
                <a:solidFill>
                  <a:srgbClr val="000000"/>
                </a:solidFill>
                <a:latin typeface="Arial"/>
                <a:ea typeface="Arial"/>
                <a:cs typeface="Arial"/>
                <a:sym typeface="Arial"/>
              </a:rPr>
              <a:t>Implementation</a:t>
            </a:r>
            <a:endParaRPr sz="4374" dirty="0">
              <a:solidFill>
                <a:schemeClr val="dk1"/>
              </a:solidFill>
              <a:latin typeface="Calibri"/>
              <a:ea typeface="Calibri"/>
              <a:cs typeface="Calibri"/>
              <a:sym typeface="Calibri"/>
            </a:endParaRPr>
          </a:p>
        </p:txBody>
      </p:sp>
      <p:sp>
        <p:nvSpPr>
          <p:cNvPr id="3" name="Google Shape;252;p24">
            <a:extLst>
              <a:ext uri="{FF2B5EF4-FFF2-40B4-BE49-F238E27FC236}">
                <a16:creationId xmlns:a16="http://schemas.microsoft.com/office/drawing/2014/main" id="{63C1F721-0881-22B4-5E1E-8C5A5870B834}"/>
              </a:ext>
            </a:extLst>
          </p:cNvPr>
          <p:cNvSpPr/>
          <p:nvPr/>
        </p:nvSpPr>
        <p:spPr>
          <a:xfrm>
            <a:off x="1442799" y="1216104"/>
            <a:ext cx="9306401" cy="1821418"/>
          </a:xfrm>
          <a:prstGeom prst="roundRect">
            <a:avLst>
              <a:gd name="adj" fmla="val 549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53;p24">
            <a:extLst>
              <a:ext uri="{FF2B5EF4-FFF2-40B4-BE49-F238E27FC236}">
                <a16:creationId xmlns:a16="http://schemas.microsoft.com/office/drawing/2014/main" id="{12B6D1D1-E7C0-D36E-F38B-C68481C27649}"/>
              </a:ext>
            </a:extLst>
          </p:cNvPr>
          <p:cNvSpPr/>
          <p:nvPr/>
        </p:nvSpPr>
        <p:spPr>
          <a:xfrm>
            <a:off x="1678781" y="1452086"/>
            <a:ext cx="3682928" cy="638651"/>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System Integration</a:t>
            </a:r>
            <a:endParaRPr sz="2624">
              <a:solidFill>
                <a:schemeClr val="dk1"/>
              </a:solidFill>
              <a:latin typeface="Calibri"/>
              <a:ea typeface="Calibri"/>
              <a:cs typeface="Calibri"/>
              <a:sym typeface="Calibri"/>
            </a:endParaRPr>
          </a:p>
        </p:txBody>
      </p:sp>
      <p:sp>
        <p:nvSpPr>
          <p:cNvPr id="9" name="Google Shape;254;p24">
            <a:extLst>
              <a:ext uri="{FF2B5EF4-FFF2-40B4-BE49-F238E27FC236}">
                <a16:creationId xmlns:a16="http://schemas.microsoft.com/office/drawing/2014/main" id="{74F96FF0-C79E-6AB4-0915-B08312F6580D}"/>
              </a:ext>
            </a:extLst>
          </p:cNvPr>
          <p:cNvSpPr/>
          <p:nvPr/>
        </p:nvSpPr>
        <p:spPr>
          <a:xfrm>
            <a:off x="1678781" y="2090737"/>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We integrate the various components of our system, including data collection, neural network training, and object identification.</a:t>
            </a:r>
            <a:endParaRPr sz="1750" dirty="0">
              <a:solidFill>
                <a:schemeClr val="dk1"/>
              </a:solidFill>
              <a:latin typeface="Calibri"/>
              <a:ea typeface="Calibri"/>
              <a:cs typeface="Calibri"/>
              <a:sym typeface="Calibri"/>
            </a:endParaRPr>
          </a:p>
        </p:txBody>
      </p:sp>
      <p:sp>
        <p:nvSpPr>
          <p:cNvPr id="10" name="Google Shape;255;p24">
            <a:extLst>
              <a:ext uri="{FF2B5EF4-FFF2-40B4-BE49-F238E27FC236}">
                <a16:creationId xmlns:a16="http://schemas.microsoft.com/office/drawing/2014/main" id="{B8525E30-2982-E447-834D-08D2DF17CFDC}"/>
              </a:ext>
            </a:extLst>
          </p:cNvPr>
          <p:cNvSpPr/>
          <p:nvPr/>
        </p:nvSpPr>
        <p:spPr>
          <a:xfrm>
            <a:off x="1442799" y="3110749"/>
            <a:ext cx="9306401" cy="1821418"/>
          </a:xfrm>
          <a:prstGeom prst="roundRect">
            <a:avLst>
              <a:gd name="adj" fmla="val 549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6;p24">
            <a:extLst>
              <a:ext uri="{FF2B5EF4-FFF2-40B4-BE49-F238E27FC236}">
                <a16:creationId xmlns:a16="http://schemas.microsoft.com/office/drawing/2014/main" id="{8D493E48-AF58-A440-6956-873A1598D527}"/>
              </a:ext>
            </a:extLst>
          </p:cNvPr>
          <p:cNvSpPr/>
          <p:nvPr/>
        </p:nvSpPr>
        <p:spPr>
          <a:xfrm>
            <a:off x="1678781" y="3346731"/>
            <a:ext cx="2666286" cy="416481"/>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User Interface</a:t>
            </a:r>
            <a:endParaRPr sz="2624">
              <a:solidFill>
                <a:schemeClr val="dk1"/>
              </a:solidFill>
              <a:latin typeface="Calibri"/>
              <a:ea typeface="Calibri"/>
              <a:cs typeface="Calibri"/>
              <a:sym typeface="Calibri"/>
            </a:endParaRPr>
          </a:p>
        </p:txBody>
      </p:sp>
      <p:sp>
        <p:nvSpPr>
          <p:cNvPr id="12" name="Google Shape;257;p24">
            <a:extLst>
              <a:ext uri="{FF2B5EF4-FFF2-40B4-BE49-F238E27FC236}">
                <a16:creationId xmlns:a16="http://schemas.microsoft.com/office/drawing/2014/main" id="{819CEE8F-6674-24C8-867A-40BCEF32F7CF}"/>
              </a:ext>
            </a:extLst>
          </p:cNvPr>
          <p:cNvSpPr/>
          <p:nvPr/>
        </p:nvSpPr>
        <p:spPr>
          <a:xfrm>
            <a:off x="1678781" y="3985382"/>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create a user-friendly interface to enable users to access and operate the system with ease.</a:t>
            </a:r>
            <a:endParaRPr sz="1750">
              <a:solidFill>
                <a:schemeClr val="dk1"/>
              </a:solidFill>
              <a:latin typeface="Calibri"/>
              <a:ea typeface="Calibri"/>
              <a:cs typeface="Calibri"/>
              <a:sym typeface="Calibri"/>
            </a:endParaRPr>
          </a:p>
        </p:txBody>
      </p:sp>
      <p:sp>
        <p:nvSpPr>
          <p:cNvPr id="13" name="Google Shape;258;p24">
            <a:extLst>
              <a:ext uri="{FF2B5EF4-FFF2-40B4-BE49-F238E27FC236}">
                <a16:creationId xmlns:a16="http://schemas.microsoft.com/office/drawing/2014/main" id="{86AFBBAC-654C-6AE9-4B9B-6D785C3D6305}"/>
              </a:ext>
            </a:extLst>
          </p:cNvPr>
          <p:cNvSpPr/>
          <p:nvPr/>
        </p:nvSpPr>
        <p:spPr>
          <a:xfrm>
            <a:off x="1442799" y="4982540"/>
            <a:ext cx="9306401" cy="1821418"/>
          </a:xfrm>
          <a:prstGeom prst="roundRect">
            <a:avLst>
              <a:gd name="adj" fmla="val 549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9;p24">
            <a:extLst>
              <a:ext uri="{FF2B5EF4-FFF2-40B4-BE49-F238E27FC236}">
                <a16:creationId xmlns:a16="http://schemas.microsoft.com/office/drawing/2014/main" id="{DBEDED58-B4AF-66CA-AAEF-41F7328A5C80}"/>
              </a:ext>
            </a:extLst>
          </p:cNvPr>
          <p:cNvSpPr/>
          <p:nvPr/>
        </p:nvSpPr>
        <p:spPr>
          <a:xfrm>
            <a:off x="1678781" y="5218522"/>
            <a:ext cx="2666286" cy="416481"/>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Deployment</a:t>
            </a:r>
            <a:endParaRPr sz="2624" dirty="0">
              <a:solidFill>
                <a:schemeClr val="dk1"/>
              </a:solidFill>
              <a:latin typeface="Calibri"/>
              <a:ea typeface="Calibri"/>
              <a:cs typeface="Calibri"/>
              <a:sym typeface="Calibri"/>
            </a:endParaRPr>
          </a:p>
        </p:txBody>
      </p:sp>
      <p:sp>
        <p:nvSpPr>
          <p:cNvPr id="16" name="Google Shape;260;p24">
            <a:extLst>
              <a:ext uri="{FF2B5EF4-FFF2-40B4-BE49-F238E27FC236}">
                <a16:creationId xmlns:a16="http://schemas.microsoft.com/office/drawing/2014/main" id="{6230FEFC-ABD8-BC17-65A0-7B19BE341D83}"/>
              </a:ext>
            </a:extLst>
          </p:cNvPr>
          <p:cNvSpPr/>
          <p:nvPr/>
        </p:nvSpPr>
        <p:spPr>
          <a:xfrm>
            <a:off x="1678781" y="5857174"/>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We deploy the system on a variety of devices, including mobile phones, computers, and embedded systems.</a:t>
            </a:r>
            <a:endParaRPr sz="1750" dirty="0">
              <a:solidFill>
                <a:schemeClr val="dk1"/>
              </a:solidFill>
              <a:latin typeface="Calibri"/>
              <a:ea typeface="Calibri"/>
              <a:cs typeface="Calibri"/>
              <a:sym typeface="Calibri"/>
            </a:endParaRPr>
          </a:p>
        </p:txBody>
      </p:sp>
      <p:pic>
        <p:nvPicPr>
          <p:cNvPr id="14" name="Google Shape;56;p13">
            <a:extLst>
              <a:ext uri="{FF2B5EF4-FFF2-40B4-BE49-F238E27FC236}">
                <a16:creationId xmlns:a16="http://schemas.microsoft.com/office/drawing/2014/main" id="{B0B8B735-D154-4F82-6762-D5C4616AB3D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17" name="Google Shape;57;p13">
            <a:extLst>
              <a:ext uri="{FF2B5EF4-FFF2-40B4-BE49-F238E27FC236}">
                <a16:creationId xmlns:a16="http://schemas.microsoft.com/office/drawing/2014/main" id="{96B002D2-391D-0B4A-F56C-7240775A8A69}"/>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1104398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4" name="Google Shape;268;p25">
            <a:extLst>
              <a:ext uri="{FF2B5EF4-FFF2-40B4-BE49-F238E27FC236}">
                <a16:creationId xmlns:a16="http://schemas.microsoft.com/office/drawing/2014/main" id="{1B3D844B-39C1-079C-A939-CD60554A0B92}"/>
              </a:ext>
            </a:extLst>
          </p:cNvPr>
          <p:cNvSpPr/>
          <p:nvPr/>
        </p:nvSpPr>
        <p:spPr>
          <a:xfrm rot="10800000" flipV="1">
            <a:off x="-358135" y="606059"/>
            <a:ext cx="7081466" cy="821853"/>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4374" b="1" dirty="0">
                <a:solidFill>
                  <a:srgbClr val="000000"/>
                </a:solidFill>
                <a:latin typeface="Arial Rounded MT Bold" panose="020F0704030504030204" pitchFamily="34" charset="0"/>
                <a:ea typeface="Arial"/>
                <a:cs typeface="Arial"/>
                <a:sym typeface="Arial"/>
              </a:rPr>
              <a:t>Input</a:t>
            </a:r>
            <a:endParaRPr sz="4374" dirty="0">
              <a:solidFill>
                <a:schemeClr val="dk1"/>
              </a:solidFill>
              <a:latin typeface="Arial Rounded MT Bold" panose="020F0704030504030204" pitchFamily="34" charset="0"/>
              <a:ea typeface="Calibri"/>
              <a:cs typeface="Calibri"/>
              <a:sym typeface="Calibri"/>
            </a:endParaRPr>
          </a:p>
        </p:txBody>
      </p:sp>
      <p:pic>
        <p:nvPicPr>
          <p:cNvPr id="22" name="Picture 21">
            <a:extLst>
              <a:ext uri="{FF2B5EF4-FFF2-40B4-BE49-F238E27FC236}">
                <a16:creationId xmlns:a16="http://schemas.microsoft.com/office/drawing/2014/main" id="{FC1A1E91-81B6-9CEC-906D-45D4B30CCFF2}"/>
              </a:ext>
            </a:extLst>
          </p:cNvPr>
          <p:cNvPicPr>
            <a:picLocks noChangeAspect="1"/>
          </p:cNvPicPr>
          <p:nvPr/>
        </p:nvPicPr>
        <p:blipFill rotWithShape="1">
          <a:blip r:embed="rId3">
            <a:extLst>
              <a:ext uri="{28A0092B-C50C-407E-A947-70E740481C1C}">
                <a14:useLocalDpi xmlns:a14="http://schemas.microsoft.com/office/drawing/2010/main" val="0"/>
              </a:ext>
            </a:extLst>
          </a:blip>
          <a:srcRect t="16807" r="-2210"/>
          <a:stretch/>
        </p:blipFill>
        <p:spPr>
          <a:xfrm>
            <a:off x="706624" y="1474838"/>
            <a:ext cx="4951948" cy="5374161"/>
          </a:xfrm>
          <a:prstGeom prst="rect">
            <a:avLst/>
          </a:prstGeom>
          <a:effectLst>
            <a:softEdge rad="31750"/>
          </a:effectLst>
        </p:spPr>
      </p:pic>
      <p:pic>
        <p:nvPicPr>
          <p:cNvPr id="8" name="Picture 7">
            <a:extLst>
              <a:ext uri="{FF2B5EF4-FFF2-40B4-BE49-F238E27FC236}">
                <a16:creationId xmlns:a16="http://schemas.microsoft.com/office/drawing/2014/main" id="{71C8A81D-7DA9-ABC2-7F29-CFEA2DE3D509}"/>
              </a:ext>
            </a:extLst>
          </p:cNvPr>
          <p:cNvPicPr>
            <a:picLocks noChangeAspect="1"/>
          </p:cNvPicPr>
          <p:nvPr/>
        </p:nvPicPr>
        <p:blipFill rotWithShape="1">
          <a:blip r:embed="rId4"/>
          <a:srcRect l="965" t="16698" r="-1539" b="12372"/>
          <a:stretch/>
        </p:blipFill>
        <p:spPr>
          <a:xfrm>
            <a:off x="5827551" y="1568690"/>
            <a:ext cx="5877706" cy="5203060"/>
          </a:xfrm>
          <a:prstGeom prst="rect">
            <a:avLst/>
          </a:prstGeom>
          <a:effectLst>
            <a:softEdge rad="63500"/>
          </a:effectLst>
        </p:spPr>
      </p:pic>
      <p:sp>
        <p:nvSpPr>
          <p:cNvPr id="13" name="TextBox 12">
            <a:extLst>
              <a:ext uri="{FF2B5EF4-FFF2-40B4-BE49-F238E27FC236}">
                <a16:creationId xmlns:a16="http://schemas.microsoft.com/office/drawing/2014/main" id="{067072F3-10D0-C877-9B84-AC5C24C322D0}"/>
              </a:ext>
            </a:extLst>
          </p:cNvPr>
          <p:cNvSpPr txBox="1"/>
          <p:nvPr/>
        </p:nvSpPr>
        <p:spPr>
          <a:xfrm>
            <a:off x="7414463" y="710415"/>
            <a:ext cx="2024913" cy="754053"/>
          </a:xfrm>
          <a:prstGeom prst="rect">
            <a:avLst/>
          </a:prstGeom>
          <a:noFill/>
        </p:spPr>
        <p:txBody>
          <a:bodyPr wrap="none" rtlCol="0">
            <a:spAutoFit/>
          </a:bodyPr>
          <a:lstStyle/>
          <a:p>
            <a:r>
              <a:rPr lang="en-IN" sz="4300" b="1" dirty="0">
                <a:latin typeface="Arial Rounded MT Bold" panose="020F0704030504030204" pitchFamily="34" charset="0"/>
              </a:rPr>
              <a:t>Output</a:t>
            </a:r>
          </a:p>
        </p:txBody>
      </p:sp>
      <p:pic>
        <p:nvPicPr>
          <p:cNvPr id="3" name="Google Shape;57;p13">
            <a:extLst>
              <a:ext uri="{FF2B5EF4-FFF2-40B4-BE49-F238E27FC236}">
                <a16:creationId xmlns:a16="http://schemas.microsoft.com/office/drawing/2014/main" id="{79817D5A-F971-6951-C9FC-BCE45D2C5992}"/>
              </a:ext>
            </a:extLst>
          </p:cNvPr>
          <p:cNvPicPr preferRelativeResize="0"/>
          <p:nvPr/>
        </p:nvPicPr>
        <p:blipFill>
          <a:blip r:embed="rId5">
            <a:alphaModFix/>
          </a:blip>
          <a:stretch>
            <a:fillRect/>
          </a:stretch>
        </p:blipFill>
        <p:spPr>
          <a:xfrm>
            <a:off x="10630900" y="19664"/>
            <a:ext cx="1570932" cy="1455175"/>
          </a:xfrm>
          <a:prstGeom prst="rect">
            <a:avLst/>
          </a:prstGeom>
          <a:noFill/>
          <a:ln>
            <a:noFill/>
          </a:ln>
        </p:spPr>
      </p:pic>
      <p:pic>
        <p:nvPicPr>
          <p:cNvPr id="9" name="Google Shape;56;p13">
            <a:extLst>
              <a:ext uri="{FF2B5EF4-FFF2-40B4-BE49-F238E27FC236}">
                <a16:creationId xmlns:a16="http://schemas.microsoft.com/office/drawing/2014/main" id="{487C3F51-59C5-E0D8-7D20-8F57E3A35C0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spTree>
    <p:extLst>
      <p:ext uri="{BB962C8B-B14F-4D97-AF65-F5344CB8AC3E}">
        <p14:creationId xmlns:p14="http://schemas.microsoft.com/office/powerpoint/2010/main" val="1795617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r"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3" name="Google Shape;153;p19" descr="preencoded.png">
            <a:extLst>
              <a:ext uri="{FF2B5EF4-FFF2-40B4-BE49-F238E27FC236}">
                <a16:creationId xmlns:a16="http://schemas.microsoft.com/office/drawing/2014/main" id="{BA5B3508-8B5C-1FDC-370F-482E6228EF03}"/>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5531"/>
                    </a14:imgEffect>
                    <a14:imgEffect>
                      <a14:saturation sat="220000"/>
                    </a14:imgEffect>
                  </a14:imgLayer>
                </a14:imgProps>
              </a:ext>
            </a:extLst>
          </a:blip>
          <a:srcRect/>
          <a:stretch/>
        </p:blipFill>
        <p:spPr>
          <a:xfrm>
            <a:off x="0" y="0"/>
            <a:ext cx="2688336" cy="6858000"/>
          </a:xfrm>
          <a:prstGeom prst="rect">
            <a:avLst/>
          </a:prstGeom>
          <a:noFill/>
          <a:ln>
            <a:noFill/>
          </a:ln>
        </p:spPr>
      </p:pic>
      <p:sp>
        <p:nvSpPr>
          <p:cNvPr id="42" name="Google Shape;291;p27">
            <a:extLst>
              <a:ext uri="{FF2B5EF4-FFF2-40B4-BE49-F238E27FC236}">
                <a16:creationId xmlns:a16="http://schemas.microsoft.com/office/drawing/2014/main" id="{9D48173A-F783-EBF1-5F78-F1DADE89CE07}"/>
              </a:ext>
            </a:extLst>
          </p:cNvPr>
          <p:cNvSpPr/>
          <p:nvPr/>
        </p:nvSpPr>
        <p:spPr>
          <a:xfrm>
            <a:off x="1584405" y="734378"/>
            <a:ext cx="44410" cy="5776793"/>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2;p27">
            <a:extLst>
              <a:ext uri="{FF2B5EF4-FFF2-40B4-BE49-F238E27FC236}">
                <a16:creationId xmlns:a16="http://schemas.microsoft.com/office/drawing/2014/main" id="{978A2F75-4C25-8832-0D3C-50DB904269E1}"/>
              </a:ext>
            </a:extLst>
          </p:cNvPr>
          <p:cNvSpPr/>
          <p:nvPr/>
        </p:nvSpPr>
        <p:spPr>
          <a:xfrm>
            <a:off x="1856522" y="1135678"/>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3;p27">
            <a:extLst>
              <a:ext uri="{FF2B5EF4-FFF2-40B4-BE49-F238E27FC236}">
                <a16:creationId xmlns:a16="http://schemas.microsoft.com/office/drawing/2014/main" id="{0569372E-19B6-04A4-4298-22168461A256}"/>
              </a:ext>
            </a:extLst>
          </p:cNvPr>
          <p:cNvSpPr/>
          <p:nvPr/>
        </p:nvSpPr>
        <p:spPr>
          <a:xfrm>
            <a:off x="1356579" y="995791"/>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4;p27">
            <a:extLst>
              <a:ext uri="{FF2B5EF4-FFF2-40B4-BE49-F238E27FC236}">
                <a16:creationId xmlns:a16="http://schemas.microsoft.com/office/drawing/2014/main" id="{C4635B29-2859-3B1A-17C7-BD0DB1B3D4D1}"/>
              </a:ext>
            </a:extLst>
          </p:cNvPr>
          <p:cNvSpPr/>
          <p:nvPr/>
        </p:nvSpPr>
        <p:spPr>
          <a:xfrm>
            <a:off x="1537911" y="949643"/>
            <a:ext cx="137160"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1</a:t>
            </a:r>
            <a:endParaRPr sz="2624">
              <a:solidFill>
                <a:schemeClr val="dk1"/>
              </a:solidFill>
              <a:latin typeface="Calibri"/>
              <a:ea typeface="Calibri"/>
              <a:cs typeface="Calibri"/>
              <a:sym typeface="Calibri"/>
            </a:endParaRPr>
          </a:p>
        </p:txBody>
      </p:sp>
      <p:sp>
        <p:nvSpPr>
          <p:cNvPr id="46" name="Google Shape;295;p27">
            <a:extLst>
              <a:ext uri="{FF2B5EF4-FFF2-40B4-BE49-F238E27FC236}">
                <a16:creationId xmlns:a16="http://schemas.microsoft.com/office/drawing/2014/main" id="{4C8E8611-BBFB-8B17-5FE2-52E107A478AB}"/>
              </a:ext>
            </a:extLst>
          </p:cNvPr>
          <p:cNvSpPr/>
          <p:nvPr/>
        </p:nvSpPr>
        <p:spPr>
          <a:xfrm>
            <a:off x="2828608" y="956548"/>
            <a:ext cx="3390964" cy="409576"/>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a:solidFill>
                  <a:srgbClr val="272525"/>
                </a:solidFill>
                <a:latin typeface="Arial"/>
                <a:ea typeface="Arial"/>
                <a:cs typeface="Arial"/>
                <a:sym typeface="Arial"/>
              </a:rPr>
              <a:t>Object Recognition</a:t>
            </a:r>
            <a:endParaRPr sz="2187">
              <a:solidFill>
                <a:schemeClr val="dk1"/>
              </a:solidFill>
              <a:latin typeface="Calibri"/>
              <a:ea typeface="Calibri"/>
              <a:cs typeface="Calibri"/>
              <a:sym typeface="Calibri"/>
            </a:endParaRPr>
          </a:p>
        </p:txBody>
      </p:sp>
      <p:sp>
        <p:nvSpPr>
          <p:cNvPr id="47" name="Google Shape;296;p27">
            <a:extLst>
              <a:ext uri="{FF2B5EF4-FFF2-40B4-BE49-F238E27FC236}">
                <a16:creationId xmlns:a16="http://schemas.microsoft.com/office/drawing/2014/main" id="{72355FE8-A272-C160-9BEB-64C3B4AE6F3C}"/>
              </a:ext>
            </a:extLst>
          </p:cNvPr>
          <p:cNvSpPr/>
          <p:nvPr/>
        </p:nvSpPr>
        <p:spPr>
          <a:xfrm>
            <a:off x="2828608" y="1525905"/>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We plan to extend our system to recognize more complex objects, such as faces and emotions.</a:t>
            </a:r>
            <a:endParaRPr sz="1750" dirty="0">
              <a:solidFill>
                <a:schemeClr val="dk1"/>
              </a:solidFill>
              <a:latin typeface="Calibri"/>
              <a:ea typeface="Calibri"/>
              <a:cs typeface="Calibri"/>
              <a:sym typeface="Calibri"/>
            </a:endParaRPr>
          </a:p>
        </p:txBody>
      </p:sp>
      <p:sp>
        <p:nvSpPr>
          <p:cNvPr id="48" name="Google Shape;297;p27">
            <a:extLst>
              <a:ext uri="{FF2B5EF4-FFF2-40B4-BE49-F238E27FC236}">
                <a16:creationId xmlns:a16="http://schemas.microsoft.com/office/drawing/2014/main" id="{B549A5A1-79F2-FDE5-4219-9520C48AE5A6}"/>
              </a:ext>
            </a:extLst>
          </p:cNvPr>
          <p:cNvSpPr/>
          <p:nvPr/>
        </p:nvSpPr>
        <p:spPr>
          <a:xfrm>
            <a:off x="1856522" y="3135332"/>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8;p27">
            <a:extLst>
              <a:ext uri="{FF2B5EF4-FFF2-40B4-BE49-F238E27FC236}">
                <a16:creationId xmlns:a16="http://schemas.microsoft.com/office/drawing/2014/main" id="{1CEEF786-6C5B-62CC-E41C-F5618CBAF30F}"/>
              </a:ext>
            </a:extLst>
          </p:cNvPr>
          <p:cNvSpPr/>
          <p:nvPr/>
        </p:nvSpPr>
        <p:spPr>
          <a:xfrm>
            <a:off x="1356579" y="2907625"/>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9;p27">
            <a:extLst>
              <a:ext uri="{FF2B5EF4-FFF2-40B4-BE49-F238E27FC236}">
                <a16:creationId xmlns:a16="http://schemas.microsoft.com/office/drawing/2014/main" id="{1ED2045D-BB11-2198-6CBF-41EC8E184E06}"/>
              </a:ext>
            </a:extLst>
          </p:cNvPr>
          <p:cNvSpPr/>
          <p:nvPr/>
        </p:nvSpPr>
        <p:spPr>
          <a:xfrm>
            <a:off x="1511241" y="2949297"/>
            <a:ext cx="190500"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2</a:t>
            </a:r>
            <a:endParaRPr sz="2624">
              <a:solidFill>
                <a:schemeClr val="dk1"/>
              </a:solidFill>
              <a:latin typeface="Calibri"/>
              <a:ea typeface="Calibri"/>
              <a:cs typeface="Calibri"/>
              <a:sym typeface="Calibri"/>
            </a:endParaRPr>
          </a:p>
        </p:txBody>
      </p:sp>
      <p:sp>
        <p:nvSpPr>
          <p:cNvPr id="51" name="Google Shape;300;p27">
            <a:extLst>
              <a:ext uri="{FF2B5EF4-FFF2-40B4-BE49-F238E27FC236}">
                <a16:creationId xmlns:a16="http://schemas.microsoft.com/office/drawing/2014/main" id="{B7002182-5B18-1F60-1006-38AE0A9945F0}"/>
              </a:ext>
            </a:extLst>
          </p:cNvPr>
          <p:cNvSpPr/>
          <p:nvPr/>
        </p:nvSpPr>
        <p:spPr>
          <a:xfrm>
            <a:off x="2828607" y="2956202"/>
            <a:ext cx="3390963" cy="40957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dirty="0">
                <a:solidFill>
                  <a:srgbClr val="272525"/>
                </a:solidFill>
                <a:latin typeface="Arial"/>
                <a:ea typeface="Arial"/>
                <a:cs typeface="Arial"/>
                <a:sym typeface="Arial"/>
              </a:rPr>
              <a:t>Mobile Applications</a:t>
            </a:r>
            <a:endParaRPr sz="2187" dirty="0">
              <a:solidFill>
                <a:schemeClr val="dk1"/>
              </a:solidFill>
              <a:latin typeface="Calibri"/>
              <a:ea typeface="Calibri"/>
              <a:cs typeface="Calibri"/>
              <a:sym typeface="Calibri"/>
            </a:endParaRPr>
          </a:p>
        </p:txBody>
      </p:sp>
      <p:sp>
        <p:nvSpPr>
          <p:cNvPr id="52" name="Google Shape;301;p27">
            <a:extLst>
              <a:ext uri="{FF2B5EF4-FFF2-40B4-BE49-F238E27FC236}">
                <a16:creationId xmlns:a16="http://schemas.microsoft.com/office/drawing/2014/main" id="{3C99C8AF-0E00-2ED4-3666-0977147AF93E}"/>
              </a:ext>
            </a:extLst>
          </p:cNvPr>
          <p:cNvSpPr/>
          <p:nvPr/>
        </p:nvSpPr>
        <p:spPr>
          <a:xfrm>
            <a:off x="2828608" y="3525560"/>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plan to develop a mobile application that users can use to quickly identify objects on their phones or tablets.</a:t>
            </a:r>
            <a:endParaRPr sz="1750">
              <a:solidFill>
                <a:schemeClr val="dk1"/>
              </a:solidFill>
              <a:latin typeface="Calibri"/>
              <a:ea typeface="Calibri"/>
              <a:cs typeface="Calibri"/>
              <a:sym typeface="Calibri"/>
            </a:endParaRPr>
          </a:p>
        </p:txBody>
      </p:sp>
      <p:sp>
        <p:nvSpPr>
          <p:cNvPr id="53" name="Google Shape;302;p27">
            <a:extLst>
              <a:ext uri="{FF2B5EF4-FFF2-40B4-BE49-F238E27FC236}">
                <a16:creationId xmlns:a16="http://schemas.microsoft.com/office/drawing/2014/main" id="{08D0BC32-C36C-995D-CE85-028AFB3C8808}"/>
              </a:ext>
            </a:extLst>
          </p:cNvPr>
          <p:cNvSpPr/>
          <p:nvPr/>
        </p:nvSpPr>
        <p:spPr>
          <a:xfrm>
            <a:off x="1856522" y="5134987"/>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3;p27">
            <a:extLst>
              <a:ext uri="{FF2B5EF4-FFF2-40B4-BE49-F238E27FC236}">
                <a16:creationId xmlns:a16="http://schemas.microsoft.com/office/drawing/2014/main" id="{B4AE4C53-6AD0-53AD-54D8-D5622A44EBEB}"/>
              </a:ext>
            </a:extLst>
          </p:cNvPr>
          <p:cNvSpPr/>
          <p:nvPr/>
        </p:nvSpPr>
        <p:spPr>
          <a:xfrm>
            <a:off x="1356579" y="4907280"/>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4;p27">
            <a:extLst>
              <a:ext uri="{FF2B5EF4-FFF2-40B4-BE49-F238E27FC236}">
                <a16:creationId xmlns:a16="http://schemas.microsoft.com/office/drawing/2014/main" id="{1091AA61-A8E8-C39C-B624-25A067DA9604}"/>
              </a:ext>
            </a:extLst>
          </p:cNvPr>
          <p:cNvSpPr/>
          <p:nvPr/>
        </p:nvSpPr>
        <p:spPr>
          <a:xfrm>
            <a:off x="1507431" y="4948952"/>
            <a:ext cx="198120"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3</a:t>
            </a:r>
            <a:endParaRPr sz="2624">
              <a:solidFill>
                <a:schemeClr val="dk1"/>
              </a:solidFill>
              <a:latin typeface="Calibri"/>
              <a:ea typeface="Calibri"/>
              <a:cs typeface="Calibri"/>
              <a:sym typeface="Calibri"/>
            </a:endParaRPr>
          </a:p>
        </p:txBody>
      </p:sp>
      <p:sp>
        <p:nvSpPr>
          <p:cNvPr id="56" name="Google Shape;305;p27">
            <a:extLst>
              <a:ext uri="{FF2B5EF4-FFF2-40B4-BE49-F238E27FC236}">
                <a16:creationId xmlns:a16="http://schemas.microsoft.com/office/drawing/2014/main" id="{455BB906-DEED-7F70-76C1-E9334643460F}"/>
              </a:ext>
            </a:extLst>
          </p:cNvPr>
          <p:cNvSpPr/>
          <p:nvPr/>
        </p:nvSpPr>
        <p:spPr>
          <a:xfrm>
            <a:off x="2828608" y="4955857"/>
            <a:ext cx="3742656" cy="45136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a:solidFill>
                  <a:srgbClr val="272525"/>
                </a:solidFill>
                <a:latin typeface="Arial"/>
                <a:ea typeface="Arial"/>
                <a:cs typeface="Arial"/>
                <a:sym typeface="Arial"/>
              </a:rPr>
              <a:t>Machine Learning in IoT</a:t>
            </a:r>
            <a:endParaRPr sz="2187">
              <a:solidFill>
                <a:schemeClr val="dk1"/>
              </a:solidFill>
              <a:latin typeface="Calibri"/>
              <a:ea typeface="Calibri"/>
              <a:cs typeface="Calibri"/>
              <a:sym typeface="Calibri"/>
            </a:endParaRPr>
          </a:p>
        </p:txBody>
      </p:sp>
      <p:sp>
        <p:nvSpPr>
          <p:cNvPr id="57" name="Google Shape;306;p27">
            <a:extLst>
              <a:ext uri="{FF2B5EF4-FFF2-40B4-BE49-F238E27FC236}">
                <a16:creationId xmlns:a16="http://schemas.microsoft.com/office/drawing/2014/main" id="{E0327A46-F1EE-F348-26DF-02587AB41AD6}"/>
              </a:ext>
            </a:extLst>
          </p:cNvPr>
          <p:cNvSpPr/>
          <p:nvPr/>
        </p:nvSpPr>
        <p:spPr>
          <a:xfrm>
            <a:off x="2828608" y="5525214"/>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We plan to develop an Internet of Things (IoT) application that leverages our system's object identification capabilities in a distributed network.</a:t>
            </a:r>
            <a:endParaRPr sz="1750">
              <a:solidFill>
                <a:schemeClr val="dk1"/>
              </a:solidFill>
              <a:latin typeface="Calibri"/>
              <a:ea typeface="Calibri"/>
              <a:cs typeface="Calibri"/>
              <a:sym typeface="Calibri"/>
            </a:endParaRPr>
          </a:p>
        </p:txBody>
      </p:sp>
      <p:sp>
        <p:nvSpPr>
          <p:cNvPr id="58" name="Google Shape;290;p27">
            <a:extLst>
              <a:ext uri="{FF2B5EF4-FFF2-40B4-BE49-F238E27FC236}">
                <a16:creationId xmlns:a16="http://schemas.microsoft.com/office/drawing/2014/main" id="{B68BB399-2440-0BE1-28D4-8C0A8349F696}"/>
              </a:ext>
            </a:extLst>
          </p:cNvPr>
          <p:cNvSpPr/>
          <p:nvPr/>
        </p:nvSpPr>
        <p:spPr>
          <a:xfrm>
            <a:off x="4490799" y="41495"/>
            <a:ext cx="6088897" cy="54697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000000"/>
              </a:buClr>
              <a:buSzPts val="4374"/>
              <a:buFont typeface="Arial"/>
              <a:buNone/>
            </a:pPr>
            <a:r>
              <a:rPr lang="en-US" sz="4374" b="1">
                <a:solidFill>
                  <a:srgbClr val="000000"/>
                </a:solidFill>
                <a:latin typeface="Arial"/>
                <a:ea typeface="Arial"/>
                <a:cs typeface="Arial"/>
                <a:sym typeface="Arial"/>
              </a:rPr>
              <a:t>Future Scope</a:t>
            </a:r>
            <a:endParaRPr sz="4374">
              <a:solidFill>
                <a:schemeClr val="dk1"/>
              </a:solidFill>
              <a:latin typeface="Calibri"/>
              <a:ea typeface="Calibri"/>
              <a:cs typeface="Calibri"/>
              <a:sym typeface="Calibri"/>
            </a:endParaRPr>
          </a:p>
        </p:txBody>
      </p:sp>
      <p:pic>
        <p:nvPicPr>
          <p:cNvPr id="2" name="Google Shape;56;p13">
            <a:extLst>
              <a:ext uri="{FF2B5EF4-FFF2-40B4-BE49-F238E27FC236}">
                <a16:creationId xmlns:a16="http://schemas.microsoft.com/office/drawing/2014/main" id="{E6406A32-4EAD-CE91-16B3-950E8131DD24}"/>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8" name="Google Shape;57;p13">
            <a:extLst>
              <a:ext uri="{FF2B5EF4-FFF2-40B4-BE49-F238E27FC236}">
                <a16:creationId xmlns:a16="http://schemas.microsoft.com/office/drawing/2014/main" id="{3527B564-9FBE-73E2-2F80-A77673BC51ED}"/>
              </a:ext>
            </a:extLst>
          </p:cNvPr>
          <p:cNvPicPr preferRelativeResize="0"/>
          <p:nvPr/>
        </p:nvPicPr>
        <p:blipFill>
          <a:blip r:embed="rId6">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3927135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3" name="Google Shape;153;p19" descr="preencoded.png">
            <a:extLst>
              <a:ext uri="{FF2B5EF4-FFF2-40B4-BE49-F238E27FC236}">
                <a16:creationId xmlns:a16="http://schemas.microsoft.com/office/drawing/2014/main" id="{BA5B3508-8B5C-1FDC-370F-482E6228EF03}"/>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4554"/>
                    </a14:imgEffect>
                  </a14:imgLayer>
                </a14:imgProps>
              </a:ext>
            </a:extLst>
          </a:blip>
          <a:srcRect/>
          <a:stretch/>
        </p:blipFill>
        <p:spPr>
          <a:xfrm>
            <a:off x="0" y="0"/>
            <a:ext cx="2688336" cy="6858000"/>
          </a:xfrm>
          <a:prstGeom prst="rect">
            <a:avLst/>
          </a:prstGeom>
          <a:noFill/>
          <a:ln>
            <a:noFill/>
          </a:ln>
        </p:spPr>
      </p:pic>
      <p:sp>
        <p:nvSpPr>
          <p:cNvPr id="8" name="Google Shape;280;p26">
            <a:extLst>
              <a:ext uri="{FF2B5EF4-FFF2-40B4-BE49-F238E27FC236}">
                <a16:creationId xmlns:a16="http://schemas.microsoft.com/office/drawing/2014/main" id="{BAAABCD9-B79F-60C9-2269-DCBA5E57EBED}"/>
              </a:ext>
            </a:extLst>
          </p:cNvPr>
          <p:cNvSpPr/>
          <p:nvPr/>
        </p:nvSpPr>
        <p:spPr>
          <a:xfrm>
            <a:off x="2688336" y="413290"/>
            <a:ext cx="4443900" cy="6945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chemeClr val="accent1"/>
              </a:buClr>
              <a:buSzPts val="4374"/>
              <a:buFont typeface="Arial"/>
              <a:buNone/>
            </a:pPr>
            <a:r>
              <a:rPr lang="en-US" sz="4374" b="1" dirty="0">
                <a:solidFill>
                  <a:schemeClr val="accent1"/>
                </a:solidFill>
                <a:latin typeface="Arial"/>
                <a:ea typeface="Arial"/>
                <a:cs typeface="Arial"/>
                <a:sym typeface="Arial"/>
              </a:rPr>
              <a:t>Conclusion:</a:t>
            </a:r>
            <a:endParaRPr sz="4374" b="1" dirty="0">
              <a:solidFill>
                <a:schemeClr val="dk1"/>
              </a:solidFill>
              <a:latin typeface="Calibri"/>
              <a:ea typeface="Calibri"/>
              <a:cs typeface="Calibri"/>
              <a:sym typeface="Calibri"/>
            </a:endParaRPr>
          </a:p>
        </p:txBody>
      </p:sp>
      <p:sp>
        <p:nvSpPr>
          <p:cNvPr id="9" name="Google Shape;281;p26">
            <a:extLst>
              <a:ext uri="{FF2B5EF4-FFF2-40B4-BE49-F238E27FC236}">
                <a16:creationId xmlns:a16="http://schemas.microsoft.com/office/drawing/2014/main" id="{C2F74604-5289-7BB1-B63A-6FB4A01CF5C0}"/>
              </a:ext>
            </a:extLst>
          </p:cNvPr>
          <p:cNvSpPr/>
          <p:nvPr/>
        </p:nvSpPr>
        <p:spPr>
          <a:xfrm>
            <a:off x="3206579" y="1521079"/>
            <a:ext cx="8296573" cy="4969727"/>
          </a:xfrm>
          <a:prstGeom prst="rect">
            <a:avLst/>
          </a:prstGeom>
          <a:noFill/>
          <a:ln>
            <a:noFill/>
          </a:ln>
        </p:spPr>
        <p:txBody>
          <a:bodyPr spcFirstLastPara="1" wrap="square" lIns="91425" tIns="45700" rIns="91425" bIns="45700" anchor="t" anchorCtr="0">
            <a:noAutofit/>
          </a:bodyPr>
          <a:lstStyle/>
          <a:p>
            <a:pPr marL="0" marR="0" lvl="0" indent="0" algn="just"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Object identification using Python and YOLOv8 is a powerful and rapidly developing field. Our system demonstrates high accuracy, real-time speeds, and efficient resource usage. We hope that our work inspires further innovation and creativity in the field</a:t>
            </a:r>
            <a:r>
              <a:rPr lang="en-US" sz="1750" dirty="0">
                <a:solidFill>
                  <a:srgbClr val="272525"/>
                </a:solidFill>
              </a:rPr>
              <a:t>. </a:t>
            </a:r>
            <a:r>
              <a:rPr lang="en-US" sz="1750" dirty="0">
                <a:solidFill>
                  <a:srgbClr val="0F0F0F"/>
                </a:solidFill>
              </a:rPr>
              <a:t>Object detection models continue to advance, achieving higher accuracy through innovations in architectures and training techniques.</a:t>
            </a:r>
            <a:endParaRPr sz="1750" dirty="0">
              <a:solidFill>
                <a:srgbClr val="0F0F0F"/>
              </a:solidFill>
            </a:endParaRPr>
          </a:p>
          <a:p>
            <a:pPr marL="0" marR="0" lvl="0" indent="0" algn="just" rtl="0">
              <a:lnSpc>
                <a:spcPct val="159942"/>
              </a:lnSpc>
              <a:spcBef>
                <a:spcPts val="0"/>
              </a:spcBef>
              <a:spcAft>
                <a:spcPts val="0"/>
              </a:spcAft>
              <a:buClr>
                <a:srgbClr val="272525"/>
              </a:buClr>
              <a:buSzPts val="1750"/>
              <a:buFont typeface="Arial"/>
              <a:buNone/>
            </a:pPr>
            <a:endParaRPr sz="1750" dirty="0">
              <a:solidFill>
                <a:srgbClr val="0F0F0F"/>
              </a:solidFill>
            </a:endParaRPr>
          </a:p>
        </p:txBody>
      </p:sp>
      <p:pic>
        <p:nvPicPr>
          <p:cNvPr id="2" name="Google Shape;56;p13">
            <a:extLst>
              <a:ext uri="{FF2B5EF4-FFF2-40B4-BE49-F238E27FC236}">
                <a16:creationId xmlns:a16="http://schemas.microsoft.com/office/drawing/2014/main" id="{7A2081AF-F550-36CD-5AC1-80B8E5EE808C}"/>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10" name="Google Shape;57;p13">
            <a:extLst>
              <a:ext uri="{FF2B5EF4-FFF2-40B4-BE49-F238E27FC236}">
                <a16:creationId xmlns:a16="http://schemas.microsoft.com/office/drawing/2014/main" id="{752C7946-2478-5E8B-871F-9F10C67A15DD}"/>
              </a:ext>
            </a:extLst>
          </p:cNvPr>
          <p:cNvPicPr preferRelativeResize="0"/>
          <p:nvPr/>
        </p:nvPicPr>
        <p:blipFill>
          <a:blip r:embed="rId6">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579087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r"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3" name="Google Shape;153;p19" descr="preencoded.png">
            <a:extLst>
              <a:ext uri="{FF2B5EF4-FFF2-40B4-BE49-F238E27FC236}">
                <a16:creationId xmlns:a16="http://schemas.microsoft.com/office/drawing/2014/main" id="{BA5B3508-8B5C-1FDC-370F-482E6228EF03}"/>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5100"/>
                    </a14:imgEffect>
                  </a14:imgLayer>
                </a14:imgProps>
              </a:ext>
            </a:extLst>
          </a:blip>
          <a:srcRect/>
          <a:stretch/>
        </p:blipFill>
        <p:spPr>
          <a:xfrm>
            <a:off x="0" y="0"/>
            <a:ext cx="2688336" cy="6858000"/>
          </a:xfrm>
          <a:prstGeom prst="rect">
            <a:avLst/>
          </a:prstGeom>
          <a:noFill/>
          <a:ln>
            <a:noFill/>
          </a:ln>
        </p:spPr>
      </p:pic>
      <p:sp>
        <p:nvSpPr>
          <p:cNvPr id="60" name="Google Shape;291;p27">
            <a:extLst>
              <a:ext uri="{FF2B5EF4-FFF2-40B4-BE49-F238E27FC236}">
                <a16:creationId xmlns:a16="http://schemas.microsoft.com/office/drawing/2014/main" id="{57CE128E-DE42-70D7-10F0-5E008FC413D6}"/>
              </a:ext>
            </a:extLst>
          </p:cNvPr>
          <p:cNvSpPr/>
          <p:nvPr/>
        </p:nvSpPr>
        <p:spPr>
          <a:xfrm flipH="1">
            <a:off x="1745683" y="1766836"/>
            <a:ext cx="45719" cy="4180691"/>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2;p27">
            <a:extLst>
              <a:ext uri="{FF2B5EF4-FFF2-40B4-BE49-F238E27FC236}">
                <a16:creationId xmlns:a16="http://schemas.microsoft.com/office/drawing/2014/main" id="{51A6F228-4E92-BD93-44ED-6FFFB7C22F9A}"/>
              </a:ext>
            </a:extLst>
          </p:cNvPr>
          <p:cNvSpPr/>
          <p:nvPr/>
        </p:nvSpPr>
        <p:spPr>
          <a:xfrm>
            <a:off x="1961426" y="1642270"/>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3;p27">
            <a:extLst>
              <a:ext uri="{FF2B5EF4-FFF2-40B4-BE49-F238E27FC236}">
                <a16:creationId xmlns:a16="http://schemas.microsoft.com/office/drawing/2014/main" id="{8BDDC445-3847-F114-657A-3049562E7F1C}"/>
              </a:ext>
            </a:extLst>
          </p:cNvPr>
          <p:cNvSpPr/>
          <p:nvPr/>
        </p:nvSpPr>
        <p:spPr>
          <a:xfrm>
            <a:off x="1532367" y="1433961"/>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4;p27">
            <a:extLst>
              <a:ext uri="{FF2B5EF4-FFF2-40B4-BE49-F238E27FC236}">
                <a16:creationId xmlns:a16="http://schemas.microsoft.com/office/drawing/2014/main" id="{6BA8F47D-8D4C-F3D4-AB87-9178A7E9381C}"/>
              </a:ext>
            </a:extLst>
          </p:cNvPr>
          <p:cNvSpPr/>
          <p:nvPr/>
        </p:nvSpPr>
        <p:spPr>
          <a:xfrm>
            <a:off x="1136990" y="1336024"/>
            <a:ext cx="1290696" cy="105554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1</a:t>
            </a:r>
            <a:endParaRPr sz="2624" dirty="0">
              <a:solidFill>
                <a:schemeClr val="dk1"/>
              </a:solidFill>
              <a:latin typeface="Calibri"/>
              <a:ea typeface="Calibri"/>
              <a:cs typeface="Calibri"/>
              <a:sym typeface="Calibri"/>
            </a:endParaRPr>
          </a:p>
        </p:txBody>
      </p:sp>
      <p:sp>
        <p:nvSpPr>
          <p:cNvPr id="64" name="Google Shape;296;p27">
            <a:extLst>
              <a:ext uri="{FF2B5EF4-FFF2-40B4-BE49-F238E27FC236}">
                <a16:creationId xmlns:a16="http://schemas.microsoft.com/office/drawing/2014/main" id="{EEA4D93E-02CD-3046-5C97-7985A15FAC6A}"/>
              </a:ext>
            </a:extLst>
          </p:cNvPr>
          <p:cNvSpPr/>
          <p:nvPr/>
        </p:nvSpPr>
        <p:spPr>
          <a:xfrm>
            <a:off x="2861887" y="1489904"/>
            <a:ext cx="9148386" cy="71080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272525"/>
              </a:buClr>
              <a:buSzPts val="1750"/>
              <a:buFont typeface="Arial"/>
              <a:buNone/>
            </a:pPr>
            <a:r>
              <a:rPr lang="en-IN" sz="1600" b="0" i="0" dirty="0">
                <a:solidFill>
                  <a:srgbClr val="333333"/>
                </a:solidFill>
                <a:effectLst/>
              </a:rPr>
              <a:t>S </a:t>
            </a:r>
            <a:r>
              <a:rPr lang="en-IN" sz="1600" b="0" i="0" dirty="0" err="1">
                <a:solidFill>
                  <a:srgbClr val="333333"/>
                </a:solidFill>
                <a:effectLst/>
              </a:rPr>
              <a:t>Dasiopoulou</a:t>
            </a:r>
            <a:r>
              <a:rPr lang="en-IN" sz="1600" b="0" i="0" dirty="0">
                <a:solidFill>
                  <a:srgbClr val="333333"/>
                </a:solidFill>
                <a:effectLst/>
              </a:rPr>
              <a:t>, V </a:t>
            </a:r>
            <a:r>
              <a:rPr lang="en-IN" sz="1600" b="0" i="0" dirty="0" err="1">
                <a:solidFill>
                  <a:srgbClr val="333333"/>
                </a:solidFill>
                <a:effectLst/>
              </a:rPr>
              <a:t>Mezaris</a:t>
            </a:r>
            <a:r>
              <a:rPr lang="en-IN" sz="1600" b="0" i="0" dirty="0">
                <a:solidFill>
                  <a:srgbClr val="333333"/>
                </a:solidFill>
                <a:effectLst/>
              </a:rPr>
              <a:t>, I </a:t>
            </a:r>
            <a:r>
              <a:rPr lang="en-IN" sz="1600" b="0" i="0" dirty="0" err="1">
                <a:solidFill>
                  <a:srgbClr val="333333"/>
                </a:solidFill>
                <a:effectLst/>
              </a:rPr>
              <a:t>Kompatsiaris</a:t>
            </a:r>
            <a:r>
              <a:rPr lang="en-IN" sz="1600" b="0" i="0" dirty="0">
                <a:solidFill>
                  <a:srgbClr val="333333"/>
                </a:solidFill>
                <a:effectLst/>
              </a:rPr>
              <a:t> et al., "Knowledge-assisted semantic video object detection[J]“ 28 Feb  2005.</a:t>
            </a:r>
            <a:endParaRPr sz="1600" dirty="0">
              <a:solidFill>
                <a:schemeClr val="dk1"/>
              </a:solidFill>
              <a:ea typeface="Calibri"/>
              <a:cs typeface="Calibri"/>
              <a:sym typeface="Calibri"/>
            </a:endParaRPr>
          </a:p>
        </p:txBody>
      </p:sp>
      <p:sp>
        <p:nvSpPr>
          <p:cNvPr id="65" name="Google Shape;297;p27">
            <a:extLst>
              <a:ext uri="{FF2B5EF4-FFF2-40B4-BE49-F238E27FC236}">
                <a16:creationId xmlns:a16="http://schemas.microsoft.com/office/drawing/2014/main" id="{15CE639F-19B6-E012-9C80-DD31399CA379}"/>
              </a:ext>
            </a:extLst>
          </p:cNvPr>
          <p:cNvSpPr/>
          <p:nvPr/>
        </p:nvSpPr>
        <p:spPr>
          <a:xfrm>
            <a:off x="1926615" y="2715306"/>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8;p27">
            <a:extLst>
              <a:ext uri="{FF2B5EF4-FFF2-40B4-BE49-F238E27FC236}">
                <a16:creationId xmlns:a16="http://schemas.microsoft.com/office/drawing/2014/main" id="{12463B60-C2D6-76B9-145D-5DC2C60DFAD4}"/>
              </a:ext>
            </a:extLst>
          </p:cNvPr>
          <p:cNvSpPr/>
          <p:nvPr/>
        </p:nvSpPr>
        <p:spPr>
          <a:xfrm>
            <a:off x="1532367" y="2454670"/>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99;p27">
            <a:extLst>
              <a:ext uri="{FF2B5EF4-FFF2-40B4-BE49-F238E27FC236}">
                <a16:creationId xmlns:a16="http://schemas.microsoft.com/office/drawing/2014/main" id="{2F1A19CD-CE84-3396-0774-5A88E8CA2B3A}"/>
              </a:ext>
            </a:extLst>
          </p:cNvPr>
          <p:cNvSpPr/>
          <p:nvPr/>
        </p:nvSpPr>
        <p:spPr>
          <a:xfrm>
            <a:off x="1249263" y="2397730"/>
            <a:ext cx="1089659" cy="895643"/>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2</a:t>
            </a:r>
            <a:endParaRPr sz="2624" dirty="0">
              <a:solidFill>
                <a:schemeClr val="dk1"/>
              </a:solidFill>
              <a:latin typeface="Calibri"/>
              <a:ea typeface="Calibri"/>
              <a:cs typeface="Calibri"/>
              <a:sym typeface="Calibri"/>
            </a:endParaRPr>
          </a:p>
        </p:txBody>
      </p:sp>
      <p:sp>
        <p:nvSpPr>
          <p:cNvPr id="68" name="Google Shape;300;p27">
            <a:extLst>
              <a:ext uri="{FF2B5EF4-FFF2-40B4-BE49-F238E27FC236}">
                <a16:creationId xmlns:a16="http://schemas.microsoft.com/office/drawing/2014/main" id="{A7336978-EA30-3A22-9658-B2E28F2C5BC9}"/>
              </a:ext>
            </a:extLst>
          </p:cNvPr>
          <p:cNvSpPr/>
          <p:nvPr/>
        </p:nvSpPr>
        <p:spPr>
          <a:xfrm>
            <a:off x="6796610" y="3252291"/>
            <a:ext cx="3390963" cy="40957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endParaRPr sz="2187" dirty="0">
              <a:solidFill>
                <a:schemeClr val="dk1"/>
              </a:solidFill>
              <a:latin typeface="Calibri"/>
              <a:ea typeface="Calibri"/>
              <a:cs typeface="Calibri"/>
              <a:sym typeface="Calibri"/>
            </a:endParaRPr>
          </a:p>
        </p:txBody>
      </p:sp>
      <p:sp>
        <p:nvSpPr>
          <p:cNvPr id="69" name="Google Shape;301;p27">
            <a:extLst>
              <a:ext uri="{FF2B5EF4-FFF2-40B4-BE49-F238E27FC236}">
                <a16:creationId xmlns:a16="http://schemas.microsoft.com/office/drawing/2014/main" id="{F5E1DA14-B49A-BEF3-21C1-80A214F945E8}"/>
              </a:ext>
            </a:extLst>
          </p:cNvPr>
          <p:cNvSpPr/>
          <p:nvPr/>
        </p:nvSpPr>
        <p:spPr>
          <a:xfrm>
            <a:off x="2901611" y="2546088"/>
            <a:ext cx="7751088" cy="710803"/>
          </a:xfrm>
          <a:prstGeom prst="rect">
            <a:avLst/>
          </a:prstGeom>
          <a:noFill/>
          <a:ln>
            <a:noFill/>
          </a:ln>
        </p:spPr>
        <p:txBody>
          <a:bodyPr spcFirstLastPara="1" wrap="square" lIns="91425" tIns="45700" rIns="91425" bIns="45700" anchor="t" anchorCtr="0">
            <a:noAutofit/>
          </a:bodyPr>
          <a:lstStyle/>
          <a:p>
            <a:pPr algn="l"/>
            <a:r>
              <a:rPr lang="en-US" sz="1600" b="0" i="0" dirty="0">
                <a:solidFill>
                  <a:srgbClr val="333333"/>
                </a:solidFill>
                <a:effectLst/>
              </a:rPr>
              <a:t>Z Q Zhao, P Zheng, S Xu et al., "</a:t>
            </a:r>
            <a:r>
              <a:rPr lang="en-US" sz="1600" b="0" i="0" dirty="0">
                <a:solidFill>
                  <a:srgbClr val="333333"/>
                </a:solidFill>
                <a:effectLst/>
                <a:hlinkClick r:id="rId5"/>
              </a:rPr>
              <a:t>Object detection with deep learning: A review[J]</a:t>
            </a:r>
            <a:r>
              <a:rPr lang="en-US" sz="1600" b="0" i="0" dirty="0">
                <a:solidFill>
                  <a:srgbClr val="333333"/>
                </a:solidFill>
                <a:effectLst/>
              </a:rPr>
              <a:t>", </a:t>
            </a:r>
            <a:r>
              <a:rPr lang="en-US" sz="1600" i="1" dirty="0">
                <a:solidFill>
                  <a:srgbClr val="333333"/>
                </a:solidFill>
              </a:rPr>
              <a:t>11 May</a:t>
            </a:r>
            <a:r>
              <a:rPr lang="en-US" sz="1600" b="0" i="0" dirty="0">
                <a:solidFill>
                  <a:srgbClr val="333333"/>
                </a:solidFill>
                <a:effectLst/>
              </a:rPr>
              <a:t> 2019.</a:t>
            </a:r>
          </a:p>
          <a:p>
            <a:br>
              <a:rPr lang="en-US" sz="1600" dirty="0"/>
            </a:br>
            <a:endParaRPr lang="en-US" sz="1600" dirty="0">
              <a:solidFill>
                <a:schemeClr val="dk1"/>
              </a:solidFill>
              <a:ea typeface="Calibri"/>
              <a:cs typeface="Calibri"/>
              <a:sym typeface="Calibri"/>
            </a:endParaRPr>
          </a:p>
        </p:txBody>
      </p:sp>
      <p:sp>
        <p:nvSpPr>
          <p:cNvPr id="70" name="Google Shape;302;p27">
            <a:extLst>
              <a:ext uri="{FF2B5EF4-FFF2-40B4-BE49-F238E27FC236}">
                <a16:creationId xmlns:a16="http://schemas.microsoft.com/office/drawing/2014/main" id="{63950E36-3570-7B92-A691-7720AF310226}"/>
              </a:ext>
            </a:extLst>
          </p:cNvPr>
          <p:cNvSpPr/>
          <p:nvPr/>
        </p:nvSpPr>
        <p:spPr>
          <a:xfrm>
            <a:off x="1970407" y="3617158"/>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03;p27">
            <a:extLst>
              <a:ext uri="{FF2B5EF4-FFF2-40B4-BE49-F238E27FC236}">
                <a16:creationId xmlns:a16="http://schemas.microsoft.com/office/drawing/2014/main" id="{EB4E4B1C-65D9-5985-E565-31F88EAC6C0E}"/>
              </a:ext>
            </a:extLst>
          </p:cNvPr>
          <p:cNvSpPr/>
          <p:nvPr/>
        </p:nvSpPr>
        <p:spPr>
          <a:xfrm>
            <a:off x="1532905" y="3361226"/>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2650" b="1" dirty="0">
                <a:latin typeface="Arial" panose="020B0604020202020204" pitchFamily="34" charset="0"/>
                <a:cs typeface="Arial" panose="020B0604020202020204" pitchFamily="34" charset="0"/>
              </a:rPr>
              <a:t>3</a:t>
            </a:r>
            <a:endParaRPr sz="2650" b="1" dirty="0">
              <a:latin typeface="Arial" panose="020B0604020202020204" pitchFamily="34" charset="0"/>
              <a:cs typeface="Arial" panose="020B0604020202020204" pitchFamily="34" charset="0"/>
            </a:endParaRPr>
          </a:p>
        </p:txBody>
      </p:sp>
      <p:sp>
        <p:nvSpPr>
          <p:cNvPr id="72" name="Google Shape;305;p27">
            <a:extLst>
              <a:ext uri="{FF2B5EF4-FFF2-40B4-BE49-F238E27FC236}">
                <a16:creationId xmlns:a16="http://schemas.microsoft.com/office/drawing/2014/main" id="{DF84C39D-5AE6-D52F-3386-702DF63F8BEE}"/>
              </a:ext>
            </a:extLst>
          </p:cNvPr>
          <p:cNvSpPr/>
          <p:nvPr/>
        </p:nvSpPr>
        <p:spPr>
          <a:xfrm>
            <a:off x="6796611" y="5251946"/>
            <a:ext cx="3742656" cy="45136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endParaRPr sz="2187" dirty="0">
              <a:solidFill>
                <a:schemeClr val="dk1"/>
              </a:solidFill>
              <a:latin typeface="Calibri"/>
              <a:ea typeface="Calibri"/>
              <a:cs typeface="Calibri"/>
              <a:sym typeface="Calibri"/>
            </a:endParaRPr>
          </a:p>
        </p:txBody>
      </p:sp>
      <p:sp>
        <p:nvSpPr>
          <p:cNvPr id="73" name="Google Shape;306;p27">
            <a:extLst>
              <a:ext uri="{FF2B5EF4-FFF2-40B4-BE49-F238E27FC236}">
                <a16:creationId xmlns:a16="http://schemas.microsoft.com/office/drawing/2014/main" id="{AF497974-1A79-8F66-D8E2-11EB9DB66F27}"/>
              </a:ext>
            </a:extLst>
          </p:cNvPr>
          <p:cNvSpPr/>
          <p:nvPr/>
        </p:nvSpPr>
        <p:spPr>
          <a:xfrm>
            <a:off x="2791011" y="3383832"/>
            <a:ext cx="7751088" cy="710803"/>
          </a:xfrm>
          <a:prstGeom prst="rect">
            <a:avLst/>
          </a:prstGeom>
          <a:noFill/>
          <a:ln>
            <a:noFill/>
          </a:ln>
        </p:spPr>
        <p:txBody>
          <a:bodyPr spcFirstLastPara="1" wrap="square" lIns="91425" tIns="45700" rIns="91425" bIns="45700" anchor="t" anchorCtr="0">
            <a:noAutofit/>
          </a:bodyPr>
          <a:lstStyle/>
          <a:p>
            <a:pPr algn="l"/>
            <a:r>
              <a:rPr lang="en-US" sz="1600" b="0" i="0" dirty="0">
                <a:solidFill>
                  <a:srgbClr val="333333"/>
                </a:solidFill>
                <a:effectLst/>
              </a:rPr>
              <a:t>W Jiang and L. Zhang, "Geospatial data to images: A deep-learning framework for traffic forecasting[J]", </a:t>
            </a:r>
            <a:r>
              <a:rPr lang="en-US" sz="1600" i="1" dirty="0">
                <a:solidFill>
                  <a:srgbClr val="333333"/>
                </a:solidFill>
              </a:rPr>
              <a:t>22 Dec</a:t>
            </a:r>
            <a:r>
              <a:rPr lang="en-US" sz="1600" b="0" i="0" dirty="0">
                <a:solidFill>
                  <a:srgbClr val="333333"/>
                </a:solidFill>
                <a:effectLst/>
              </a:rPr>
              <a:t> 2018.</a:t>
            </a:r>
          </a:p>
          <a:p>
            <a:br>
              <a:rPr lang="en-US" sz="1600" dirty="0"/>
            </a:br>
            <a:endParaRPr lang="en-US" sz="1600" dirty="0">
              <a:solidFill>
                <a:schemeClr val="dk1"/>
              </a:solidFill>
              <a:ea typeface="Calibri"/>
              <a:cs typeface="Calibri"/>
              <a:sym typeface="Calibri"/>
            </a:endParaRPr>
          </a:p>
        </p:txBody>
      </p:sp>
      <p:sp>
        <p:nvSpPr>
          <p:cNvPr id="74" name="Google Shape;298;p27">
            <a:extLst>
              <a:ext uri="{FF2B5EF4-FFF2-40B4-BE49-F238E27FC236}">
                <a16:creationId xmlns:a16="http://schemas.microsoft.com/office/drawing/2014/main" id="{D2E8395E-F6E2-8A8E-779E-84008D0B340E}"/>
              </a:ext>
            </a:extLst>
          </p:cNvPr>
          <p:cNvSpPr/>
          <p:nvPr/>
        </p:nvSpPr>
        <p:spPr>
          <a:xfrm>
            <a:off x="1499658" y="4319358"/>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TextBox 74">
            <a:extLst>
              <a:ext uri="{FF2B5EF4-FFF2-40B4-BE49-F238E27FC236}">
                <a16:creationId xmlns:a16="http://schemas.microsoft.com/office/drawing/2014/main" id="{CA015DE6-B77C-24F9-CC74-D644CB2E39D4}"/>
              </a:ext>
            </a:extLst>
          </p:cNvPr>
          <p:cNvSpPr txBox="1"/>
          <p:nvPr/>
        </p:nvSpPr>
        <p:spPr>
          <a:xfrm>
            <a:off x="1566625" y="4363603"/>
            <a:ext cx="959005" cy="907941"/>
          </a:xfrm>
          <a:prstGeom prst="rect">
            <a:avLst/>
          </a:prstGeom>
          <a:noFill/>
        </p:spPr>
        <p:txBody>
          <a:bodyPr wrap="square" rtlCol="0">
            <a:spAutoFit/>
          </a:bodyPr>
          <a:lstStyle/>
          <a:p>
            <a:r>
              <a:rPr lang="en-IN" sz="2650" b="1" dirty="0">
                <a:latin typeface="Arial" panose="020B0604020202020204" pitchFamily="34" charset="0"/>
                <a:cs typeface="Arial" panose="020B0604020202020204" pitchFamily="34" charset="0"/>
              </a:rPr>
              <a:t>4</a:t>
            </a:r>
          </a:p>
          <a:p>
            <a:endParaRPr lang="en-IN" sz="2650" b="1" dirty="0">
              <a:latin typeface="Arial" panose="020B0604020202020204" pitchFamily="34" charset="0"/>
              <a:cs typeface="Arial" panose="020B0604020202020204" pitchFamily="34" charset="0"/>
            </a:endParaRPr>
          </a:p>
        </p:txBody>
      </p:sp>
      <p:sp>
        <p:nvSpPr>
          <p:cNvPr id="76" name="Google Shape;302;p27">
            <a:extLst>
              <a:ext uri="{FF2B5EF4-FFF2-40B4-BE49-F238E27FC236}">
                <a16:creationId xmlns:a16="http://schemas.microsoft.com/office/drawing/2014/main" id="{7A8A7932-32A1-04D8-9A98-3704DE6E98D1}"/>
              </a:ext>
            </a:extLst>
          </p:cNvPr>
          <p:cNvSpPr/>
          <p:nvPr/>
        </p:nvSpPr>
        <p:spPr>
          <a:xfrm>
            <a:off x="1997514" y="4578752"/>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TextBox 76">
            <a:extLst>
              <a:ext uri="{FF2B5EF4-FFF2-40B4-BE49-F238E27FC236}">
                <a16:creationId xmlns:a16="http://schemas.microsoft.com/office/drawing/2014/main" id="{512311C9-7EF7-E113-94A0-0547AF51AEA5}"/>
              </a:ext>
            </a:extLst>
          </p:cNvPr>
          <p:cNvSpPr txBox="1"/>
          <p:nvPr/>
        </p:nvSpPr>
        <p:spPr>
          <a:xfrm>
            <a:off x="2809830" y="4363603"/>
            <a:ext cx="8926336" cy="1077218"/>
          </a:xfrm>
          <a:prstGeom prst="rect">
            <a:avLst/>
          </a:prstGeom>
          <a:noFill/>
        </p:spPr>
        <p:txBody>
          <a:bodyPr wrap="square" rtlCol="0">
            <a:spAutoFit/>
          </a:bodyPr>
          <a:lstStyle/>
          <a:p>
            <a:pPr algn="l"/>
            <a:r>
              <a:rPr lang="en-IN" sz="1600" b="0" i="0" dirty="0">
                <a:solidFill>
                  <a:srgbClr val="333333"/>
                </a:solidFill>
                <a:effectLst/>
              </a:rPr>
              <a:t>W Jiang and L. Zhang, "Edge-</a:t>
            </a:r>
            <a:r>
              <a:rPr lang="en-IN" sz="1600" b="0" i="0" dirty="0" err="1">
                <a:solidFill>
                  <a:srgbClr val="333333"/>
                </a:solidFill>
                <a:effectLst/>
              </a:rPr>
              <a:t>siamnet</a:t>
            </a:r>
            <a:r>
              <a:rPr lang="en-IN" sz="1600" b="0" i="0" dirty="0">
                <a:solidFill>
                  <a:srgbClr val="333333"/>
                </a:solidFill>
                <a:effectLst/>
              </a:rPr>
              <a:t> and edge-</a:t>
            </a:r>
            <a:r>
              <a:rPr lang="en-IN" sz="1600" b="0" i="0" dirty="0" err="1">
                <a:solidFill>
                  <a:srgbClr val="333333"/>
                </a:solidFill>
                <a:effectLst/>
              </a:rPr>
              <a:t>triplenet</a:t>
            </a:r>
            <a:r>
              <a:rPr lang="en-IN" sz="1600" b="0" i="0" dirty="0">
                <a:solidFill>
                  <a:srgbClr val="333333"/>
                </a:solidFill>
                <a:effectLst/>
              </a:rPr>
              <a:t>: New deep learning models for handwritten numeral recognition[J]",  27 Nov 2020.</a:t>
            </a:r>
          </a:p>
          <a:p>
            <a:br>
              <a:rPr lang="en-IN" sz="1600" dirty="0"/>
            </a:br>
            <a:endParaRPr lang="en-IN" sz="1600" dirty="0"/>
          </a:p>
        </p:txBody>
      </p:sp>
      <p:sp>
        <p:nvSpPr>
          <p:cNvPr id="78" name="Google Shape;290;p27">
            <a:extLst>
              <a:ext uri="{FF2B5EF4-FFF2-40B4-BE49-F238E27FC236}">
                <a16:creationId xmlns:a16="http://schemas.microsoft.com/office/drawing/2014/main" id="{AD27ECC4-86EC-930D-F21A-080EFEB7D7DB}"/>
              </a:ext>
            </a:extLst>
          </p:cNvPr>
          <p:cNvSpPr/>
          <p:nvPr/>
        </p:nvSpPr>
        <p:spPr>
          <a:xfrm>
            <a:off x="4735961" y="304566"/>
            <a:ext cx="4798159" cy="84932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000000"/>
              </a:buClr>
              <a:buSzPts val="4374"/>
              <a:buFont typeface="Arial"/>
              <a:buNone/>
            </a:pPr>
            <a:r>
              <a:rPr lang="en-US" sz="4374" dirty="0">
                <a:ln w="0"/>
                <a:effectLst>
                  <a:outerShdw blurRad="38100" dist="19050" dir="2700000" algn="tl" rotWithShape="0">
                    <a:schemeClr val="dk1">
                      <a:alpha val="40000"/>
                    </a:schemeClr>
                  </a:outerShdw>
                </a:effectLst>
                <a:latin typeface="Arial"/>
                <a:ea typeface="Arial"/>
                <a:cs typeface="Arial"/>
                <a:sym typeface="Arial"/>
              </a:rPr>
              <a:t>References</a:t>
            </a:r>
          </a:p>
          <a:p>
            <a:pPr marL="0" marR="0" lvl="0" indent="0" algn="l" rtl="0">
              <a:lnSpc>
                <a:spcPct val="125011"/>
              </a:lnSpc>
              <a:spcBef>
                <a:spcPts val="0"/>
              </a:spcBef>
              <a:spcAft>
                <a:spcPts val="0"/>
              </a:spcAft>
              <a:buClr>
                <a:srgbClr val="000000"/>
              </a:buClr>
              <a:buSzPts val="4374"/>
              <a:buFont typeface="Arial"/>
              <a:buNone/>
            </a:pPr>
            <a:endParaRPr sz="4374" dirty="0">
              <a:ln w="0"/>
              <a:effectLst>
                <a:outerShdw blurRad="38100" dist="19050" dir="2700000" algn="tl" rotWithShape="0">
                  <a:schemeClr val="dk1">
                    <a:alpha val="40000"/>
                  </a:schemeClr>
                </a:outerShdw>
              </a:effectLst>
              <a:latin typeface="Calibri"/>
              <a:ea typeface="Calibri"/>
              <a:cs typeface="Calibri"/>
              <a:sym typeface="Calibri"/>
            </a:endParaRPr>
          </a:p>
        </p:txBody>
      </p:sp>
      <p:sp>
        <p:nvSpPr>
          <p:cNvPr id="13" name="Google Shape;293;p27">
            <a:extLst>
              <a:ext uri="{FF2B5EF4-FFF2-40B4-BE49-F238E27FC236}">
                <a16:creationId xmlns:a16="http://schemas.microsoft.com/office/drawing/2014/main" id="{7BE88AC9-820B-95F8-9796-350F7B8E34E3}"/>
              </a:ext>
            </a:extLst>
          </p:cNvPr>
          <p:cNvSpPr/>
          <p:nvPr/>
        </p:nvSpPr>
        <p:spPr>
          <a:xfrm>
            <a:off x="1470464" y="5312658"/>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600" dirty="0"/>
          </a:p>
        </p:txBody>
      </p:sp>
      <p:sp>
        <p:nvSpPr>
          <p:cNvPr id="14" name="TextBox 13">
            <a:extLst>
              <a:ext uri="{FF2B5EF4-FFF2-40B4-BE49-F238E27FC236}">
                <a16:creationId xmlns:a16="http://schemas.microsoft.com/office/drawing/2014/main" id="{89769785-F03E-6D7A-E095-63EEBAACC9F8}"/>
              </a:ext>
            </a:extLst>
          </p:cNvPr>
          <p:cNvSpPr txBox="1"/>
          <p:nvPr/>
        </p:nvSpPr>
        <p:spPr>
          <a:xfrm>
            <a:off x="1553101" y="5312657"/>
            <a:ext cx="1400919" cy="492443"/>
          </a:xfrm>
          <a:prstGeom prst="rect">
            <a:avLst/>
          </a:prstGeom>
          <a:noFill/>
        </p:spPr>
        <p:txBody>
          <a:bodyPr wrap="square" rtlCol="0">
            <a:spAutoFit/>
          </a:bodyPr>
          <a:lstStyle/>
          <a:p>
            <a:r>
              <a:rPr lang="en-IN" sz="2600" b="1" dirty="0"/>
              <a:t>5</a:t>
            </a:r>
          </a:p>
        </p:txBody>
      </p:sp>
      <p:sp>
        <p:nvSpPr>
          <p:cNvPr id="15" name="Google Shape;302;p27">
            <a:extLst>
              <a:ext uri="{FF2B5EF4-FFF2-40B4-BE49-F238E27FC236}">
                <a16:creationId xmlns:a16="http://schemas.microsoft.com/office/drawing/2014/main" id="{ECF70DE5-E1E0-8AD7-9350-FBFF12F92425}"/>
              </a:ext>
            </a:extLst>
          </p:cNvPr>
          <p:cNvSpPr/>
          <p:nvPr/>
        </p:nvSpPr>
        <p:spPr>
          <a:xfrm>
            <a:off x="1940573" y="5547636"/>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TextBox 15">
            <a:extLst>
              <a:ext uri="{FF2B5EF4-FFF2-40B4-BE49-F238E27FC236}">
                <a16:creationId xmlns:a16="http://schemas.microsoft.com/office/drawing/2014/main" id="{72F42B71-F0AD-9FA4-F05E-CAD58DCBC0AF}"/>
              </a:ext>
            </a:extLst>
          </p:cNvPr>
          <p:cNvSpPr txBox="1"/>
          <p:nvPr/>
        </p:nvSpPr>
        <p:spPr>
          <a:xfrm>
            <a:off x="2791011" y="5405870"/>
            <a:ext cx="8926336" cy="338554"/>
          </a:xfrm>
          <a:prstGeom prst="rect">
            <a:avLst/>
          </a:prstGeom>
          <a:noFill/>
        </p:spPr>
        <p:txBody>
          <a:bodyPr wrap="square" rtlCol="0">
            <a:spAutoFit/>
          </a:bodyPr>
          <a:lstStyle/>
          <a:p>
            <a:r>
              <a:rPr lang="en-IN" sz="1600" dirty="0" err="1"/>
              <a:t>ZhengxiaZou</a:t>
            </a:r>
            <a:r>
              <a:rPr lang="en-IN" sz="1600" dirty="0"/>
              <a:t> ,</a:t>
            </a:r>
            <a:r>
              <a:rPr lang="en-IN" sz="1600" dirty="0" err="1"/>
              <a:t>KeyanChen,ZhenweiShi</a:t>
            </a:r>
            <a:r>
              <a:rPr lang="en-IN" sz="1600" dirty="0"/>
              <a:t>, “ Object Detection in recent years” 18 Jan 2023</a:t>
            </a:r>
          </a:p>
        </p:txBody>
      </p:sp>
      <p:pic>
        <p:nvPicPr>
          <p:cNvPr id="2" name="Google Shape;56;p13">
            <a:extLst>
              <a:ext uri="{FF2B5EF4-FFF2-40B4-BE49-F238E27FC236}">
                <a16:creationId xmlns:a16="http://schemas.microsoft.com/office/drawing/2014/main" id="{A1C3C7E8-9434-EE04-7C19-B07390FD5CC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8" name="Google Shape;57;p13">
            <a:extLst>
              <a:ext uri="{FF2B5EF4-FFF2-40B4-BE49-F238E27FC236}">
                <a16:creationId xmlns:a16="http://schemas.microsoft.com/office/drawing/2014/main" id="{415C3564-ADB1-DA94-874E-2E5F17BA98A2}"/>
              </a:ext>
            </a:extLst>
          </p:cNvPr>
          <p:cNvPicPr preferRelativeResize="0"/>
          <p:nvPr/>
        </p:nvPicPr>
        <p:blipFill>
          <a:blip r:embed="rId7">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1162599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r"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3" name="Google Shape;153;p19" descr="preencoded.png">
            <a:extLst>
              <a:ext uri="{FF2B5EF4-FFF2-40B4-BE49-F238E27FC236}">
                <a16:creationId xmlns:a16="http://schemas.microsoft.com/office/drawing/2014/main" id="{BA5B3508-8B5C-1FDC-370F-482E6228EF03}"/>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4432"/>
                    </a14:imgEffect>
                  </a14:imgLayer>
                </a14:imgProps>
              </a:ext>
            </a:extLst>
          </a:blip>
          <a:srcRect/>
          <a:stretch/>
        </p:blipFill>
        <p:spPr>
          <a:xfrm>
            <a:off x="0" y="0"/>
            <a:ext cx="2688336" cy="6858000"/>
          </a:xfrm>
          <a:prstGeom prst="rect">
            <a:avLst/>
          </a:prstGeom>
          <a:noFill/>
          <a:ln>
            <a:noFill/>
          </a:ln>
        </p:spPr>
      </p:pic>
      <p:sp>
        <p:nvSpPr>
          <p:cNvPr id="68" name="Google Shape;300;p27">
            <a:extLst>
              <a:ext uri="{FF2B5EF4-FFF2-40B4-BE49-F238E27FC236}">
                <a16:creationId xmlns:a16="http://schemas.microsoft.com/office/drawing/2014/main" id="{A7336978-EA30-3A22-9658-B2E28F2C5BC9}"/>
              </a:ext>
            </a:extLst>
          </p:cNvPr>
          <p:cNvSpPr/>
          <p:nvPr/>
        </p:nvSpPr>
        <p:spPr>
          <a:xfrm>
            <a:off x="6796610" y="3252291"/>
            <a:ext cx="3390963" cy="40957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endParaRPr sz="2187" dirty="0">
              <a:solidFill>
                <a:schemeClr val="dk1"/>
              </a:solidFill>
              <a:latin typeface="Calibri"/>
              <a:ea typeface="Calibri"/>
              <a:cs typeface="Calibri"/>
              <a:sym typeface="Calibri"/>
            </a:endParaRPr>
          </a:p>
        </p:txBody>
      </p:sp>
      <p:sp>
        <p:nvSpPr>
          <p:cNvPr id="72" name="Google Shape;305;p27">
            <a:extLst>
              <a:ext uri="{FF2B5EF4-FFF2-40B4-BE49-F238E27FC236}">
                <a16:creationId xmlns:a16="http://schemas.microsoft.com/office/drawing/2014/main" id="{DF84C39D-5AE6-D52F-3386-702DF63F8BEE}"/>
              </a:ext>
            </a:extLst>
          </p:cNvPr>
          <p:cNvSpPr/>
          <p:nvPr/>
        </p:nvSpPr>
        <p:spPr>
          <a:xfrm>
            <a:off x="6796611" y="5251946"/>
            <a:ext cx="3742656" cy="45136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endParaRPr sz="2187" dirty="0">
              <a:solidFill>
                <a:schemeClr val="dk1"/>
              </a:solidFill>
              <a:latin typeface="Calibri"/>
              <a:ea typeface="Calibri"/>
              <a:cs typeface="Calibri"/>
              <a:sym typeface="Calibri"/>
            </a:endParaRPr>
          </a:p>
        </p:txBody>
      </p:sp>
      <p:pic>
        <p:nvPicPr>
          <p:cNvPr id="9" name="Picture 8">
            <a:extLst>
              <a:ext uri="{FF2B5EF4-FFF2-40B4-BE49-F238E27FC236}">
                <a16:creationId xmlns:a16="http://schemas.microsoft.com/office/drawing/2014/main" id="{E95A7615-D95E-742E-DED9-FB08F90C476B}"/>
              </a:ext>
            </a:extLst>
          </p:cNvPr>
          <p:cNvPicPr>
            <a:picLocks noChangeAspect="1"/>
          </p:cNvPicPr>
          <p:nvPr/>
        </p:nvPicPr>
        <p:blipFill>
          <a:blip r:embed="rId5">
            <a:duotone>
              <a:schemeClr val="accent1">
                <a:shade val="45000"/>
                <a:satMod val="135000"/>
              </a:schemeClr>
              <a:prstClr val="white"/>
            </a:duotone>
            <a:alphaModFix/>
            <a:extLst>
              <a:ext uri="{BEBA8EAE-BF5A-486C-A8C5-ECC9F3942E4B}">
                <a14:imgProps xmlns:a14="http://schemas.microsoft.com/office/drawing/2010/main">
                  <a14:imgLayer r:embed="rId6">
                    <a14:imgEffect>
                      <a14:colorTemperature colorTemp="11200"/>
                    </a14:imgEffect>
                    <a14:imgEffect>
                      <a14:saturation sat="400000"/>
                    </a14:imgEffect>
                  </a14:imgLayer>
                </a14:imgProps>
              </a:ext>
            </a:extLst>
          </a:blip>
          <a:stretch>
            <a:fillRect/>
          </a:stretch>
        </p:blipFill>
        <p:spPr>
          <a:xfrm>
            <a:off x="1652733" y="242918"/>
            <a:ext cx="10505440" cy="6018745"/>
          </a:xfrm>
          <a:prstGeom prst="rect">
            <a:avLst/>
          </a:prstGeom>
          <a:effectLst>
            <a:glow rad="63500">
              <a:schemeClr val="accent3">
                <a:satMod val="175000"/>
                <a:alpha val="40000"/>
              </a:schemeClr>
            </a:glow>
            <a:outerShdw blurRad="571500" dist="50800" dir="5400000" sx="1000" sy="1000" algn="ctr" rotWithShape="0">
              <a:srgbClr val="000000"/>
            </a:outerShdw>
            <a:reflection stA="87000" endPos="62000" dist="50800" dir="5400000" sy="-100000" algn="bl" rotWithShape="0"/>
            <a:softEdge rad="25400"/>
          </a:effectLst>
          <a:scene3d>
            <a:camera prst="orthographicFront"/>
            <a:lightRig rig="threePt" dir="t"/>
          </a:scene3d>
          <a:sp3d extrusionH="76200">
            <a:bevelB w="101600" prst="riblet"/>
            <a:extrusionClr>
              <a:srgbClr val="92D050"/>
            </a:extrusionClr>
          </a:sp3d>
        </p:spPr>
      </p:pic>
      <p:pic>
        <p:nvPicPr>
          <p:cNvPr id="2" name="Google Shape;56;p13">
            <a:extLst>
              <a:ext uri="{FF2B5EF4-FFF2-40B4-BE49-F238E27FC236}">
                <a16:creationId xmlns:a16="http://schemas.microsoft.com/office/drawing/2014/main" id="{0618F742-998C-1383-9DAE-FCD8CD325ED3}"/>
              </a:ext>
            </a:extLst>
          </p:cNvPr>
          <p:cNvPicPr preferRelativeResize="0"/>
          <p:nvPr/>
        </p:nvPicPr>
        <p:blipFill>
          <a:blip r:embed="rId7">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8" name="Google Shape;57;p13">
            <a:extLst>
              <a:ext uri="{FF2B5EF4-FFF2-40B4-BE49-F238E27FC236}">
                <a16:creationId xmlns:a16="http://schemas.microsoft.com/office/drawing/2014/main" id="{77934ABA-BA4C-93DB-C136-F83D0A2073FD}"/>
              </a:ext>
            </a:extLst>
          </p:cNvPr>
          <p:cNvPicPr preferRelativeResize="0"/>
          <p:nvPr/>
        </p:nvPicPr>
        <p:blipFill>
          <a:blip r:embed="rId8">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2022187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2" name="TextBox 11">
            <a:extLst>
              <a:ext uri="{FF2B5EF4-FFF2-40B4-BE49-F238E27FC236}">
                <a16:creationId xmlns:a16="http://schemas.microsoft.com/office/drawing/2014/main" id="{1922A311-FABD-96D9-1031-A95C1ADAD3DC}"/>
              </a:ext>
            </a:extLst>
          </p:cNvPr>
          <p:cNvSpPr txBox="1"/>
          <p:nvPr/>
        </p:nvSpPr>
        <p:spPr>
          <a:xfrm>
            <a:off x="1561100" y="1483715"/>
            <a:ext cx="8926020" cy="538310"/>
          </a:xfrm>
          <a:prstGeom prst="rect">
            <a:avLst/>
          </a:prstGeom>
          <a:noFill/>
        </p:spPr>
        <p:txBody>
          <a:bodyPr wrap="square" rtlCol="0">
            <a:spAutoFit/>
          </a:bodyPr>
          <a:lstStyle/>
          <a:p>
            <a:pPr algn="ctr"/>
            <a:r>
              <a:rPr lang="en-IN" sz="2800" b="1" dirty="0"/>
              <a:t>Abstract:</a:t>
            </a:r>
          </a:p>
        </p:txBody>
      </p:sp>
      <p:sp>
        <p:nvSpPr>
          <p:cNvPr id="13" name="TextBox 12">
            <a:extLst>
              <a:ext uri="{FF2B5EF4-FFF2-40B4-BE49-F238E27FC236}">
                <a16:creationId xmlns:a16="http://schemas.microsoft.com/office/drawing/2014/main" id="{D42654C5-C32D-3AC6-A23F-572A607B9CC4}"/>
              </a:ext>
            </a:extLst>
          </p:cNvPr>
          <p:cNvSpPr txBox="1"/>
          <p:nvPr/>
        </p:nvSpPr>
        <p:spPr>
          <a:xfrm>
            <a:off x="1359631" y="2455723"/>
            <a:ext cx="9154809" cy="2462213"/>
          </a:xfrm>
          <a:prstGeom prst="rect">
            <a:avLst/>
          </a:prstGeom>
          <a:noFill/>
        </p:spPr>
        <p:txBody>
          <a:bodyPr wrap="square" rtlCol="0">
            <a:spAutoFit/>
          </a:bodyPr>
          <a:lstStyle/>
          <a:p>
            <a:pPr algn="just"/>
            <a:r>
              <a:rPr lang="en-US" sz="1400" dirty="0"/>
              <a:t>The study explores the implementation of object identification using Python, showcasing the language's versatility in recognizing and categorizing diverse objects within images. Methodology involves a blend of image processing techniques and machine learning algorithms. OpenCV handles fundamental image processing, while </a:t>
            </a:r>
            <a:r>
              <a:rPr lang="en-US" sz="1400" dirty="0" err="1"/>
              <a:t>Ultralytics</a:t>
            </a:r>
            <a:r>
              <a:rPr lang="en-US" sz="1400" dirty="0"/>
              <a:t> and YOLO contribute to the development of robust models for accurate object identification. Preliminary results indicate successful object identification implementation using Python, showcasing its capability to handle diverse objects in different environments. The study discusses potential impacts on computer vision, automation, and IoT, highlighting Python's pivotal role in advancing object identification technologies. </a:t>
            </a:r>
            <a:r>
              <a:rPr lang="en-US" sz="1400" dirty="0" err="1"/>
              <a:t>Ractical</a:t>
            </a:r>
            <a:r>
              <a:rPr lang="en-US" sz="1400" dirty="0"/>
              <a:t> applications include surveillance systems, automation in industrial processes, and integration with IoT devices. Python's adaptability is emphasized in addressing a variety of object identification challenges.</a:t>
            </a:r>
          </a:p>
          <a:p>
            <a:pPr algn="just"/>
            <a:endParaRPr lang="en-IN" sz="1400" dirty="0"/>
          </a:p>
          <a:p>
            <a:endParaRPr lang="en-IN" sz="1400" dirty="0"/>
          </a:p>
        </p:txBody>
      </p:sp>
      <p:sp>
        <p:nvSpPr>
          <p:cNvPr id="15" name="Google Shape;112;p17">
            <a:extLst>
              <a:ext uri="{FF2B5EF4-FFF2-40B4-BE49-F238E27FC236}">
                <a16:creationId xmlns:a16="http://schemas.microsoft.com/office/drawing/2014/main" id="{E6E2C3CD-5324-23CF-0298-45B684086B90}"/>
              </a:ext>
            </a:extLst>
          </p:cNvPr>
          <p:cNvSpPr/>
          <p:nvPr/>
        </p:nvSpPr>
        <p:spPr>
          <a:xfrm>
            <a:off x="357461" y="4839498"/>
            <a:ext cx="10474908" cy="989044"/>
          </a:xfrm>
          <a:prstGeom prst="roundRect">
            <a:avLst>
              <a:gd name="adj" fmla="val 50000"/>
            </a:avLst>
          </a:prstGeom>
          <a:solidFill>
            <a:srgbClr val="CCEEFF">
              <a:alpha val="25000"/>
            </a:srgbClr>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TextBox 13">
            <a:extLst>
              <a:ext uri="{FF2B5EF4-FFF2-40B4-BE49-F238E27FC236}">
                <a16:creationId xmlns:a16="http://schemas.microsoft.com/office/drawing/2014/main" id="{BC9DD9FC-E957-7929-D99D-BEB7D2071FD6}"/>
              </a:ext>
            </a:extLst>
          </p:cNvPr>
          <p:cNvSpPr txBox="1"/>
          <p:nvPr/>
        </p:nvSpPr>
        <p:spPr>
          <a:xfrm>
            <a:off x="1029250" y="5126512"/>
            <a:ext cx="9457870" cy="646331"/>
          </a:xfrm>
          <a:prstGeom prst="rect">
            <a:avLst/>
          </a:prstGeom>
          <a:noFill/>
        </p:spPr>
        <p:txBody>
          <a:bodyPr wrap="square" rtlCol="0">
            <a:spAutoFit/>
          </a:bodyPr>
          <a:lstStyle/>
          <a:p>
            <a:pPr algn="ctr"/>
            <a:r>
              <a:rPr lang="en-IN" sz="1800" b="1" dirty="0"/>
              <a:t>KEYWORDS:  </a:t>
            </a:r>
            <a:r>
              <a:rPr lang="en-IN" sz="1800" dirty="0"/>
              <a:t>Python, YOLO, </a:t>
            </a:r>
            <a:r>
              <a:rPr lang="en-IN" sz="1800" dirty="0" err="1"/>
              <a:t>OpenCv</a:t>
            </a:r>
            <a:r>
              <a:rPr lang="en-IN" sz="1800" dirty="0"/>
              <a:t>-python, Object Identification, </a:t>
            </a:r>
            <a:endParaRPr lang="en-IN" sz="1800" b="1" dirty="0"/>
          </a:p>
          <a:p>
            <a:pPr algn="ctr"/>
            <a:endParaRPr lang="en-IN" dirty="0"/>
          </a:p>
        </p:txBody>
      </p:sp>
      <p:pic>
        <p:nvPicPr>
          <p:cNvPr id="3" name="Google Shape;56;p13">
            <a:extLst>
              <a:ext uri="{FF2B5EF4-FFF2-40B4-BE49-F238E27FC236}">
                <a16:creationId xmlns:a16="http://schemas.microsoft.com/office/drawing/2014/main" id="{9ED7A7D3-96C3-0753-EFE9-EF7F1FC53229}"/>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9" name="Google Shape;57;p13">
            <a:extLst>
              <a:ext uri="{FF2B5EF4-FFF2-40B4-BE49-F238E27FC236}">
                <a16:creationId xmlns:a16="http://schemas.microsoft.com/office/drawing/2014/main" id="{B7F13B27-A73B-ED2F-D13D-A4AE4A340139}"/>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4130035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p:nvPr/>
        </p:nvSpPr>
        <p:spPr>
          <a:xfrm>
            <a:off x="3057559" y="1907240"/>
            <a:ext cx="416619" cy="416621"/>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76188" tIns="76188" rIns="76188" bIns="76188" anchor="ctr" anchorCtr="0">
            <a:noAutofit/>
          </a:bodyPr>
          <a:lstStyle/>
          <a:p>
            <a:endParaRPr sz="1500"/>
          </a:p>
        </p:txBody>
      </p:sp>
      <p:sp>
        <p:nvSpPr>
          <p:cNvPr id="70" name="Google Shape;70;p15"/>
          <p:cNvSpPr/>
          <p:nvPr/>
        </p:nvSpPr>
        <p:spPr>
          <a:xfrm>
            <a:off x="1178120" y="1748525"/>
            <a:ext cx="416619" cy="416621"/>
          </a:xfrm>
          <a:prstGeom prst="roundRect">
            <a:avLst>
              <a:gd name="adj" fmla="val 50000"/>
            </a:avLst>
          </a:prstGeom>
          <a:solidFill>
            <a:srgbClr val="CCEEFF"/>
          </a:solidFill>
          <a:ln w="13800" cap="flat" cmpd="sng">
            <a:solidFill>
              <a:srgbClr val="99DDFF"/>
            </a:solidFill>
            <a:prstDash val="solid"/>
            <a:round/>
            <a:headEnd type="none" w="sm" len="sm"/>
            <a:tailEnd type="none" w="sm" len="sm"/>
          </a:ln>
        </p:spPr>
        <p:txBody>
          <a:bodyPr spcFirstLastPara="1" wrap="square" lIns="76188" tIns="76188" rIns="76188" bIns="76188" anchor="ctr" anchorCtr="0">
            <a:noAutofit/>
          </a:bodyPr>
          <a:lstStyle/>
          <a:p>
            <a:endParaRPr sz="1500"/>
          </a:p>
        </p:txBody>
      </p:sp>
      <p:pic>
        <p:nvPicPr>
          <p:cNvPr id="71" name="Google Shape;71;p15" descr="preencoded.png"/>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72" name="Google Shape;72;p15"/>
          <p:cNvSpPr/>
          <p:nvPr/>
        </p:nvSpPr>
        <p:spPr>
          <a:xfrm>
            <a:off x="0" y="0"/>
            <a:ext cx="12192000" cy="6858000"/>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76188" tIns="38083" rIns="76188" bIns="38083" anchor="t" anchorCtr="0">
            <a:noAutofit/>
          </a:bodyPr>
          <a:lstStyle/>
          <a:p>
            <a:endParaRPr sz="1500" dirty="0">
              <a:solidFill>
                <a:schemeClr val="dk1"/>
              </a:solidFill>
              <a:latin typeface="Calibri"/>
              <a:ea typeface="Calibri"/>
              <a:cs typeface="Calibri"/>
              <a:sym typeface="Calibri"/>
            </a:endParaRPr>
          </a:p>
        </p:txBody>
      </p:sp>
      <p:sp>
        <p:nvSpPr>
          <p:cNvPr id="6" name="Google Shape;112;p17">
            <a:extLst>
              <a:ext uri="{FF2B5EF4-FFF2-40B4-BE49-F238E27FC236}">
                <a16:creationId xmlns:a16="http://schemas.microsoft.com/office/drawing/2014/main" id="{F492F102-6639-95E1-2975-9BCF4C6505B0}"/>
              </a:ext>
            </a:extLst>
          </p:cNvPr>
          <p:cNvSpPr/>
          <p:nvPr/>
        </p:nvSpPr>
        <p:spPr>
          <a:xfrm>
            <a:off x="1" y="0"/>
            <a:ext cx="12191999" cy="6858000"/>
          </a:xfrm>
          <a:prstGeom prst="roundRect">
            <a:avLst>
              <a:gd name="adj" fmla="val 0"/>
            </a:avLst>
          </a:prstGeom>
          <a:solidFill>
            <a:srgbClr val="CCEEFF">
              <a:alpha val="25000"/>
            </a:srgbClr>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112;p17">
            <a:extLst>
              <a:ext uri="{FF2B5EF4-FFF2-40B4-BE49-F238E27FC236}">
                <a16:creationId xmlns:a16="http://schemas.microsoft.com/office/drawing/2014/main" id="{3E39C852-6980-1D08-40CA-2A2907707A5B}"/>
              </a:ext>
            </a:extLst>
          </p:cNvPr>
          <p:cNvSpPr/>
          <p:nvPr/>
        </p:nvSpPr>
        <p:spPr>
          <a:xfrm>
            <a:off x="0" y="0"/>
            <a:ext cx="12191999" cy="6858000"/>
          </a:xfrm>
          <a:prstGeom prst="roundRect">
            <a:avLst>
              <a:gd name="adj" fmla="val 0"/>
            </a:avLst>
          </a:prstGeom>
          <a:solidFill>
            <a:srgbClr val="CCEEFF">
              <a:alpha val="25000"/>
            </a:srgbClr>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15"/>
          <p:cNvSpPr/>
          <p:nvPr/>
        </p:nvSpPr>
        <p:spPr>
          <a:xfrm>
            <a:off x="2093527" y="416604"/>
            <a:ext cx="3703250" cy="578750"/>
          </a:xfrm>
          <a:prstGeom prst="rect">
            <a:avLst/>
          </a:prstGeom>
          <a:noFill/>
          <a:ln>
            <a:noFill/>
          </a:ln>
        </p:spPr>
        <p:txBody>
          <a:bodyPr spcFirstLastPara="1" wrap="square" lIns="76188" tIns="38083" rIns="76188" bIns="38083" anchor="t" anchorCtr="0">
            <a:noAutofit/>
          </a:bodyPr>
          <a:lstStyle/>
          <a:p>
            <a:pPr>
              <a:lnSpc>
                <a:spcPct val="125011"/>
              </a:lnSpc>
              <a:buClr>
                <a:srgbClr val="000000"/>
              </a:buClr>
              <a:buSzPts val="4374"/>
            </a:pPr>
            <a:r>
              <a:rPr lang="en-US" sz="3645" b="1" dirty="0">
                <a:solidFill>
                  <a:srgbClr val="000000"/>
                </a:solidFill>
                <a:latin typeface="Arial"/>
                <a:ea typeface="Arial"/>
                <a:cs typeface="Arial"/>
                <a:sym typeface="Arial"/>
              </a:rPr>
              <a:t>Introduction</a:t>
            </a:r>
            <a:endParaRPr sz="3645" dirty="0">
              <a:solidFill>
                <a:schemeClr val="dk1"/>
              </a:solidFill>
              <a:latin typeface="Calibri"/>
              <a:ea typeface="Calibri"/>
              <a:cs typeface="Calibri"/>
              <a:sym typeface="Calibri"/>
            </a:endParaRPr>
          </a:p>
        </p:txBody>
      </p:sp>
      <p:sp>
        <p:nvSpPr>
          <p:cNvPr id="74" name="Google Shape;74;p15"/>
          <p:cNvSpPr/>
          <p:nvPr/>
        </p:nvSpPr>
        <p:spPr>
          <a:xfrm>
            <a:off x="1615462" y="1326777"/>
            <a:ext cx="8694458" cy="5767190"/>
          </a:xfrm>
          <a:prstGeom prst="rect">
            <a:avLst/>
          </a:prstGeom>
          <a:noFill/>
          <a:ln>
            <a:noFill/>
          </a:ln>
        </p:spPr>
        <p:txBody>
          <a:bodyPr spcFirstLastPara="1" wrap="square" lIns="76188" tIns="38083" rIns="76188" bIns="38083" anchor="t" anchorCtr="0">
            <a:noAutofit/>
          </a:bodyPr>
          <a:lstStyle/>
          <a:p>
            <a:pPr marL="285739" indent="-285739">
              <a:lnSpc>
                <a:spcPct val="155500"/>
              </a:lnSpc>
              <a:buClr>
                <a:srgbClr val="272525"/>
              </a:buClr>
              <a:buSzPts val="1800"/>
              <a:buFont typeface="Wingdings" panose="05000000000000000000" pitchFamily="2" charset="2"/>
              <a:buChar char="q"/>
            </a:pPr>
            <a:r>
              <a:rPr lang="en-US" sz="1500" dirty="0">
                <a:solidFill>
                  <a:srgbClr val="272525"/>
                </a:solidFill>
                <a:latin typeface="Arial"/>
                <a:ea typeface="Arial"/>
                <a:cs typeface="Arial"/>
                <a:sym typeface="Arial"/>
              </a:rPr>
              <a:t>Object identification involves recognizing and categorizing objects within images, essential in computer vision, robotics, and IoT.</a:t>
            </a:r>
            <a:endParaRPr sz="1500" dirty="0"/>
          </a:p>
          <a:p>
            <a:pPr marL="380985" indent="-285739">
              <a:lnSpc>
                <a:spcPct val="155500"/>
              </a:lnSpc>
              <a:buClr>
                <a:schemeClr val="dk1"/>
              </a:buClr>
              <a:buSzPts val="1800"/>
              <a:buFont typeface="Wingdings" panose="05000000000000000000" pitchFamily="2" charset="2"/>
              <a:buChar char="q"/>
            </a:pPr>
            <a:endParaRPr sz="1500" dirty="0">
              <a:solidFill>
                <a:srgbClr val="272525"/>
              </a:solidFill>
              <a:latin typeface="Arial"/>
              <a:ea typeface="Arial"/>
              <a:cs typeface="Arial"/>
              <a:sym typeface="Arial"/>
            </a:endParaRPr>
          </a:p>
          <a:p>
            <a:pPr marL="285739" indent="-285739">
              <a:lnSpc>
                <a:spcPct val="155500"/>
              </a:lnSpc>
              <a:buClr>
                <a:srgbClr val="272525"/>
              </a:buClr>
              <a:buSzPts val="1800"/>
              <a:buFont typeface="Wingdings" panose="05000000000000000000" pitchFamily="2" charset="2"/>
              <a:buChar char="q"/>
            </a:pPr>
            <a:r>
              <a:rPr lang="en-US" sz="1500" dirty="0">
                <a:solidFill>
                  <a:srgbClr val="272525"/>
                </a:solidFill>
                <a:latin typeface="Arial"/>
                <a:ea typeface="Arial"/>
                <a:cs typeface="Arial"/>
                <a:sym typeface="Arial"/>
              </a:rPr>
              <a:t>Python, known for its versatility and extensive libraries, is a powerful language for implementing object identification algorithms.</a:t>
            </a:r>
            <a:endParaRPr sz="1500" dirty="0"/>
          </a:p>
          <a:p>
            <a:pPr marL="380985" indent="-285739">
              <a:lnSpc>
                <a:spcPct val="155500"/>
              </a:lnSpc>
              <a:buClr>
                <a:schemeClr val="dk1"/>
              </a:buClr>
              <a:buSzPts val="1800"/>
              <a:buFont typeface="Wingdings" panose="05000000000000000000" pitchFamily="2" charset="2"/>
              <a:buChar char="q"/>
            </a:pPr>
            <a:endParaRPr sz="1500" dirty="0">
              <a:solidFill>
                <a:srgbClr val="272525"/>
              </a:solidFill>
              <a:latin typeface="Arial"/>
              <a:ea typeface="Arial"/>
              <a:cs typeface="Arial"/>
              <a:sym typeface="Arial"/>
            </a:endParaRPr>
          </a:p>
          <a:p>
            <a:pPr marL="285739" indent="-285739">
              <a:lnSpc>
                <a:spcPct val="155500"/>
              </a:lnSpc>
              <a:buClr>
                <a:srgbClr val="272525"/>
              </a:buClr>
              <a:buSzPts val="1800"/>
              <a:buFont typeface="Wingdings" panose="05000000000000000000" pitchFamily="2" charset="2"/>
              <a:buChar char="q"/>
            </a:pPr>
            <a:r>
              <a:rPr lang="en-US" sz="1500" dirty="0">
                <a:solidFill>
                  <a:srgbClr val="272525"/>
                </a:solidFill>
                <a:latin typeface="Arial"/>
                <a:ea typeface="Arial"/>
                <a:cs typeface="Arial"/>
                <a:sym typeface="Arial"/>
              </a:rPr>
              <a:t>Image processing tasks, facilitated by libraries like OpenCV, are crucial for enhancing the quality of input images in Python.</a:t>
            </a:r>
            <a:endParaRPr sz="1500" dirty="0"/>
          </a:p>
          <a:p>
            <a:pPr marL="380985" indent="-285739">
              <a:lnSpc>
                <a:spcPct val="155500"/>
              </a:lnSpc>
              <a:buClr>
                <a:schemeClr val="dk1"/>
              </a:buClr>
              <a:buSzPts val="1800"/>
              <a:buFont typeface="Wingdings" panose="05000000000000000000" pitchFamily="2" charset="2"/>
              <a:buChar char="q"/>
            </a:pPr>
            <a:endParaRPr sz="1500" dirty="0">
              <a:solidFill>
                <a:srgbClr val="272525"/>
              </a:solidFill>
              <a:latin typeface="Arial"/>
              <a:ea typeface="Arial"/>
              <a:cs typeface="Arial"/>
              <a:sym typeface="Arial"/>
            </a:endParaRPr>
          </a:p>
          <a:p>
            <a:pPr marL="285739" indent="-285739">
              <a:lnSpc>
                <a:spcPct val="155500"/>
              </a:lnSpc>
              <a:buClr>
                <a:srgbClr val="272525"/>
              </a:buClr>
              <a:buSzPts val="1800"/>
              <a:buFont typeface="Wingdings" panose="05000000000000000000" pitchFamily="2" charset="2"/>
              <a:buChar char="q"/>
            </a:pPr>
            <a:r>
              <a:rPr lang="en-US" sz="1500" dirty="0">
                <a:solidFill>
                  <a:srgbClr val="272525"/>
                </a:solidFill>
                <a:latin typeface="Arial"/>
                <a:ea typeface="Arial"/>
                <a:cs typeface="Arial"/>
                <a:sym typeface="Arial"/>
              </a:rPr>
              <a:t>Machine learning integration in Python enables the development of advanced models, contributing to object recognition.</a:t>
            </a:r>
            <a:endParaRPr sz="1500" dirty="0"/>
          </a:p>
          <a:p>
            <a:pPr marL="380985" indent="-285739">
              <a:lnSpc>
                <a:spcPct val="155500"/>
              </a:lnSpc>
              <a:buClr>
                <a:schemeClr val="dk1"/>
              </a:buClr>
              <a:buSzPts val="1800"/>
              <a:buFont typeface="Wingdings" panose="05000000000000000000" pitchFamily="2" charset="2"/>
              <a:buChar char="q"/>
            </a:pPr>
            <a:endParaRPr sz="1500" dirty="0">
              <a:solidFill>
                <a:srgbClr val="272525"/>
              </a:solidFill>
              <a:latin typeface="Arial"/>
              <a:ea typeface="Arial"/>
              <a:cs typeface="Arial"/>
              <a:sym typeface="Arial"/>
            </a:endParaRPr>
          </a:p>
          <a:p>
            <a:pPr marL="285739" indent="-285739">
              <a:lnSpc>
                <a:spcPct val="155500"/>
              </a:lnSpc>
              <a:buClr>
                <a:srgbClr val="272525"/>
              </a:buClr>
              <a:buSzPts val="1800"/>
              <a:buFont typeface="Wingdings" panose="05000000000000000000" pitchFamily="2" charset="2"/>
              <a:buChar char="q"/>
            </a:pPr>
            <a:r>
              <a:rPr lang="en-US" sz="1500" dirty="0">
                <a:solidFill>
                  <a:srgbClr val="272525"/>
                </a:solidFill>
                <a:latin typeface="Arial"/>
                <a:ea typeface="Arial"/>
                <a:cs typeface="Arial"/>
                <a:sym typeface="Arial"/>
              </a:rPr>
              <a:t>The real-world impact of Python in object identification is evident in applications such as surveillance systems and automation, highlighting its practicality in solving complex challenges.</a:t>
            </a:r>
            <a:endParaRPr sz="1500" dirty="0">
              <a:solidFill>
                <a:schemeClr val="dk1"/>
              </a:solidFill>
              <a:latin typeface="Calibri"/>
              <a:ea typeface="Calibri"/>
              <a:cs typeface="Calibri"/>
              <a:sym typeface="Calibri"/>
            </a:endParaRPr>
          </a:p>
        </p:txBody>
      </p:sp>
      <p:sp>
        <p:nvSpPr>
          <p:cNvPr id="75" name="Google Shape;75;p15"/>
          <p:cNvSpPr/>
          <p:nvPr/>
        </p:nvSpPr>
        <p:spPr>
          <a:xfrm>
            <a:off x="1261571" y="2966145"/>
            <a:ext cx="8795250" cy="592250"/>
          </a:xfrm>
          <a:prstGeom prst="rect">
            <a:avLst/>
          </a:prstGeom>
          <a:noFill/>
          <a:ln>
            <a:noFill/>
          </a:ln>
        </p:spPr>
        <p:txBody>
          <a:bodyPr spcFirstLastPara="1" wrap="square" lIns="76188" tIns="38083" rIns="76188" bIns="38083" anchor="t" anchorCtr="0">
            <a:noAutofit/>
          </a:bodyPr>
          <a:lstStyle/>
          <a:p>
            <a:pPr>
              <a:lnSpc>
                <a:spcPct val="159942"/>
              </a:lnSpc>
              <a:buClr>
                <a:schemeClr val="dk1"/>
              </a:buClr>
              <a:buSzPts val="1750"/>
            </a:pPr>
            <a:endParaRPr sz="1458">
              <a:solidFill>
                <a:schemeClr val="dk1"/>
              </a:solidFill>
              <a:latin typeface="Calibri"/>
              <a:ea typeface="Calibri"/>
              <a:cs typeface="Calibri"/>
              <a:sym typeface="Calibri"/>
            </a:endParaRPr>
          </a:p>
        </p:txBody>
      </p:sp>
      <p:pic>
        <p:nvPicPr>
          <p:cNvPr id="5" name="Google Shape;56;p13">
            <a:extLst>
              <a:ext uri="{FF2B5EF4-FFF2-40B4-BE49-F238E27FC236}">
                <a16:creationId xmlns:a16="http://schemas.microsoft.com/office/drawing/2014/main" id="{D51D4675-A52D-42DD-85C4-A82FDDCF901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7" name="Google Shape;57;p13">
            <a:extLst>
              <a:ext uri="{FF2B5EF4-FFF2-40B4-BE49-F238E27FC236}">
                <a16:creationId xmlns:a16="http://schemas.microsoft.com/office/drawing/2014/main" id="{645EBBB3-53FD-8E76-76E0-6A881B5A60A0}"/>
              </a:ext>
            </a:extLst>
          </p:cNvPr>
          <p:cNvPicPr preferRelativeResize="0"/>
          <p:nvPr/>
        </p:nvPicPr>
        <p:blipFill>
          <a:blip r:embed="rId5">
            <a:alphaModFix/>
          </a:blip>
          <a:stretch>
            <a:fillRect/>
          </a:stretch>
        </p:blipFill>
        <p:spPr>
          <a:xfrm>
            <a:off x="10630900" y="19664"/>
            <a:ext cx="1570932" cy="145517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2" name="TextBox 11">
            <a:extLst>
              <a:ext uri="{FF2B5EF4-FFF2-40B4-BE49-F238E27FC236}">
                <a16:creationId xmlns:a16="http://schemas.microsoft.com/office/drawing/2014/main" id="{1922A311-FABD-96D9-1031-A95C1ADAD3DC}"/>
              </a:ext>
            </a:extLst>
          </p:cNvPr>
          <p:cNvSpPr txBox="1"/>
          <p:nvPr/>
        </p:nvSpPr>
        <p:spPr>
          <a:xfrm>
            <a:off x="2590279" y="685658"/>
            <a:ext cx="7346822" cy="588303"/>
          </a:xfrm>
          <a:prstGeom prst="rect">
            <a:avLst/>
          </a:prstGeom>
          <a:noFill/>
        </p:spPr>
        <p:txBody>
          <a:bodyPr wrap="square" rtlCol="0">
            <a:spAutoFit/>
          </a:bodyPr>
          <a:lstStyle/>
          <a:p>
            <a:pPr marL="0" marR="0" lvl="0" indent="0" algn="ctr" rtl="0">
              <a:lnSpc>
                <a:spcPct val="125011"/>
              </a:lnSpc>
              <a:spcBef>
                <a:spcPts val="0"/>
              </a:spcBef>
              <a:spcAft>
                <a:spcPts val="0"/>
              </a:spcAft>
              <a:buClr>
                <a:srgbClr val="000000"/>
              </a:buClr>
              <a:buSzPts val="4374"/>
              <a:buFont typeface="Arial"/>
              <a:buNone/>
            </a:pPr>
            <a:r>
              <a:rPr lang="en-US" sz="2800" b="1" dirty="0">
                <a:solidFill>
                  <a:srgbClr val="000000"/>
                </a:solidFill>
                <a:latin typeface="Arial"/>
                <a:ea typeface="Arial"/>
                <a:cs typeface="Arial"/>
                <a:sym typeface="Arial"/>
              </a:rPr>
              <a:t>Hardware and Software Requirements</a:t>
            </a:r>
            <a:endParaRPr lang="en-US" sz="2800" dirty="0">
              <a:solidFill>
                <a:schemeClr val="dk1"/>
              </a:solidFill>
              <a:latin typeface="Calibri"/>
              <a:ea typeface="Calibri"/>
              <a:cs typeface="Calibri"/>
              <a:sym typeface="Calibri"/>
            </a:endParaRPr>
          </a:p>
        </p:txBody>
      </p:sp>
      <p:sp>
        <p:nvSpPr>
          <p:cNvPr id="8" name="Google Shape;112;p17">
            <a:extLst>
              <a:ext uri="{FF2B5EF4-FFF2-40B4-BE49-F238E27FC236}">
                <a16:creationId xmlns:a16="http://schemas.microsoft.com/office/drawing/2014/main" id="{40140160-56D9-534F-1DD7-C9D6DD91498D}"/>
              </a:ext>
            </a:extLst>
          </p:cNvPr>
          <p:cNvSpPr/>
          <p:nvPr/>
        </p:nvSpPr>
        <p:spPr>
          <a:xfrm>
            <a:off x="1175983" y="2238221"/>
            <a:ext cx="4492706" cy="3467597"/>
          </a:xfrm>
          <a:prstGeom prst="roundRect">
            <a:avLst>
              <a:gd name="adj" fmla="val 682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3;p17">
            <a:extLst>
              <a:ext uri="{FF2B5EF4-FFF2-40B4-BE49-F238E27FC236}">
                <a16:creationId xmlns:a16="http://schemas.microsoft.com/office/drawing/2014/main" id="{5941AF11-988F-561D-FAA3-9AD17C0C4B29}"/>
              </a:ext>
            </a:extLst>
          </p:cNvPr>
          <p:cNvSpPr/>
          <p:nvPr/>
        </p:nvSpPr>
        <p:spPr>
          <a:xfrm>
            <a:off x="1324948" y="2474202"/>
            <a:ext cx="4191628" cy="502263"/>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Hardware Requirements</a:t>
            </a:r>
            <a:endParaRPr sz="2624" dirty="0">
              <a:solidFill>
                <a:schemeClr val="dk1"/>
              </a:solidFill>
              <a:latin typeface="Calibri"/>
              <a:ea typeface="Calibri"/>
              <a:cs typeface="Calibri"/>
              <a:sym typeface="Calibri"/>
            </a:endParaRPr>
          </a:p>
        </p:txBody>
      </p:sp>
      <p:sp>
        <p:nvSpPr>
          <p:cNvPr id="10" name="Google Shape;114;p17">
            <a:extLst>
              <a:ext uri="{FF2B5EF4-FFF2-40B4-BE49-F238E27FC236}">
                <a16:creationId xmlns:a16="http://schemas.microsoft.com/office/drawing/2014/main" id="{D88218FE-1CE3-CD9F-9360-A44275B828A4}"/>
              </a:ext>
            </a:extLst>
          </p:cNvPr>
          <p:cNvSpPr/>
          <p:nvPr/>
        </p:nvSpPr>
        <p:spPr>
          <a:xfrm>
            <a:off x="1563703" y="3112853"/>
            <a:ext cx="3619672" cy="3540274"/>
          </a:xfrm>
          <a:prstGeom prst="rect">
            <a:avLst/>
          </a:prstGeom>
          <a:noFill/>
          <a:ln>
            <a:noFill/>
          </a:ln>
        </p:spPr>
        <p:txBody>
          <a:bodyPr spcFirstLastPara="1" wrap="square" lIns="91425" tIns="45700" rIns="91425" bIns="45700" anchor="t" anchorCtr="0">
            <a:noAutofit/>
          </a:bodyPr>
          <a:lstStyle/>
          <a:p>
            <a:pPr marL="0" marR="0" lvl="0" indent="0" algn="l" rtl="0">
              <a:lnSpc>
                <a:spcPct val="200000"/>
              </a:lnSpc>
              <a:spcBef>
                <a:spcPts val="0"/>
              </a:spcBef>
              <a:spcAft>
                <a:spcPts val="0"/>
              </a:spcAft>
              <a:buClr>
                <a:srgbClr val="272525"/>
              </a:buClr>
              <a:buSzPts val="1750"/>
              <a:buFont typeface="Arial"/>
              <a:buNone/>
            </a:pPr>
            <a:r>
              <a:rPr lang="en-US" sz="1750" b="1" dirty="0">
                <a:solidFill>
                  <a:srgbClr val="272525"/>
                </a:solidFill>
                <a:latin typeface="+mj-lt"/>
                <a:ea typeface="Calibri"/>
                <a:cs typeface="Calibri"/>
                <a:sym typeface="Calibri"/>
              </a:rPr>
              <a:t>Ram</a:t>
            </a:r>
            <a:r>
              <a:rPr lang="en-US" sz="1750" dirty="0">
                <a:solidFill>
                  <a:srgbClr val="272525"/>
                </a:solidFill>
                <a:latin typeface="+mj-lt"/>
                <a:ea typeface="Calibri"/>
                <a:cs typeface="Calibri"/>
                <a:sym typeface="Calibri"/>
              </a:rPr>
              <a:t> : 8GB</a:t>
            </a:r>
          </a:p>
          <a:p>
            <a:pPr marL="0" marR="0" lvl="0" indent="0" algn="l" rtl="0">
              <a:lnSpc>
                <a:spcPct val="200000"/>
              </a:lnSpc>
              <a:spcBef>
                <a:spcPts val="0"/>
              </a:spcBef>
              <a:spcAft>
                <a:spcPts val="0"/>
              </a:spcAft>
              <a:buClr>
                <a:srgbClr val="272525"/>
              </a:buClr>
              <a:buSzPts val="1750"/>
              <a:buFont typeface="Arial"/>
              <a:buNone/>
            </a:pPr>
            <a:r>
              <a:rPr lang="en-US" sz="1750" b="1" dirty="0">
                <a:solidFill>
                  <a:srgbClr val="272525"/>
                </a:solidFill>
                <a:latin typeface="+mj-lt"/>
                <a:ea typeface="Calibri"/>
                <a:cs typeface="Calibri"/>
                <a:sym typeface="Calibri"/>
              </a:rPr>
              <a:t>Storage</a:t>
            </a:r>
            <a:r>
              <a:rPr lang="en-US" sz="1750" dirty="0">
                <a:solidFill>
                  <a:srgbClr val="272525"/>
                </a:solidFill>
                <a:latin typeface="+mj-lt"/>
                <a:ea typeface="Calibri"/>
                <a:cs typeface="Calibri"/>
                <a:sym typeface="Calibri"/>
              </a:rPr>
              <a:t>: 512GB SSD</a:t>
            </a:r>
          </a:p>
          <a:p>
            <a:pPr marL="0" marR="0" lvl="0" indent="0" algn="l" rtl="0">
              <a:lnSpc>
                <a:spcPct val="200000"/>
              </a:lnSpc>
              <a:spcBef>
                <a:spcPts val="0"/>
              </a:spcBef>
              <a:spcAft>
                <a:spcPts val="0"/>
              </a:spcAft>
              <a:buClr>
                <a:srgbClr val="272525"/>
              </a:buClr>
              <a:buSzPts val="1750"/>
              <a:buFont typeface="Arial"/>
              <a:buNone/>
            </a:pPr>
            <a:r>
              <a:rPr lang="en-US" sz="1750" b="1" dirty="0">
                <a:solidFill>
                  <a:srgbClr val="272525"/>
                </a:solidFill>
                <a:latin typeface="+mj-lt"/>
                <a:ea typeface="Calibri"/>
                <a:cs typeface="Calibri"/>
                <a:sym typeface="Calibri"/>
              </a:rPr>
              <a:t>System type</a:t>
            </a:r>
            <a:r>
              <a:rPr lang="en-US" sz="1750" dirty="0">
                <a:solidFill>
                  <a:srgbClr val="272525"/>
                </a:solidFill>
                <a:latin typeface="+mj-lt"/>
                <a:ea typeface="Calibri"/>
                <a:cs typeface="Calibri"/>
                <a:sym typeface="Calibri"/>
              </a:rPr>
              <a:t>: 64 Bit operating system</a:t>
            </a:r>
          </a:p>
          <a:p>
            <a:pPr marL="0" marR="0" lvl="0" indent="0" algn="l" rtl="0">
              <a:lnSpc>
                <a:spcPct val="200000"/>
              </a:lnSpc>
              <a:spcBef>
                <a:spcPts val="0"/>
              </a:spcBef>
              <a:spcAft>
                <a:spcPts val="0"/>
              </a:spcAft>
              <a:buClr>
                <a:srgbClr val="272525"/>
              </a:buClr>
              <a:buSzPts val="1750"/>
              <a:buFont typeface="Arial"/>
              <a:buNone/>
            </a:pPr>
            <a:r>
              <a:rPr lang="en-US" sz="1750" b="1" dirty="0">
                <a:solidFill>
                  <a:srgbClr val="272525"/>
                </a:solidFill>
                <a:latin typeface="+mj-lt"/>
                <a:ea typeface="Calibri"/>
                <a:cs typeface="Calibri"/>
                <a:sym typeface="Calibri"/>
              </a:rPr>
              <a:t>Processor</a:t>
            </a:r>
            <a:r>
              <a:rPr lang="en-US" sz="1750" dirty="0">
                <a:solidFill>
                  <a:srgbClr val="272525"/>
                </a:solidFill>
                <a:latin typeface="+mj-lt"/>
                <a:ea typeface="Calibri"/>
                <a:cs typeface="Calibri"/>
                <a:sym typeface="Calibri"/>
              </a:rPr>
              <a:t>: AMD Ryzen5 5625U </a:t>
            </a:r>
          </a:p>
          <a:p>
            <a:pPr marL="0" marR="0" lvl="0" indent="0" algn="l" rtl="0">
              <a:lnSpc>
                <a:spcPct val="200000"/>
              </a:lnSpc>
              <a:spcBef>
                <a:spcPts val="0"/>
              </a:spcBef>
              <a:spcAft>
                <a:spcPts val="0"/>
              </a:spcAft>
              <a:buClr>
                <a:srgbClr val="272525"/>
              </a:buClr>
              <a:buSzPts val="1750"/>
              <a:buFont typeface="Arial"/>
              <a:buNone/>
            </a:pPr>
            <a:endParaRPr lang="en-US" sz="1750" dirty="0">
              <a:solidFill>
                <a:srgbClr val="272525"/>
              </a:solidFill>
              <a:latin typeface="+mj-lt"/>
              <a:ea typeface="Calibri"/>
              <a:cs typeface="Calibri"/>
              <a:sym typeface="Calibri"/>
            </a:endParaRPr>
          </a:p>
        </p:txBody>
      </p:sp>
      <p:sp>
        <p:nvSpPr>
          <p:cNvPr id="11" name="Google Shape;115;p17">
            <a:extLst>
              <a:ext uri="{FF2B5EF4-FFF2-40B4-BE49-F238E27FC236}">
                <a16:creationId xmlns:a16="http://schemas.microsoft.com/office/drawing/2014/main" id="{F09E88F5-5EE0-1827-1EE2-83DBA1D58838}"/>
              </a:ext>
            </a:extLst>
          </p:cNvPr>
          <p:cNvSpPr/>
          <p:nvPr/>
        </p:nvSpPr>
        <p:spPr>
          <a:xfrm>
            <a:off x="6096001" y="2261854"/>
            <a:ext cx="4635342" cy="3448481"/>
          </a:xfrm>
          <a:prstGeom prst="roundRect">
            <a:avLst>
              <a:gd name="adj" fmla="val 682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15" name="Google Shape;116;p17">
            <a:extLst>
              <a:ext uri="{FF2B5EF4-FFF2-40B4-BE49-F238E27FC236}">
                <a16:creationId xmlns:a16="http://schemas.microsoft.com/office/drawing/2014/main" id="{F7FDA992-2219-3F00-4421-BC2DF8745E3D}"/>
              </a:ext>
            </a:extLst>
          </p:cNvPr>
          <p:cNvSpPr/>
          <p:nvPr/>
        </p:nvSpPr>
        <p:spPr>
          <a:xfrm>
            <a:off x="6288833" y="2474202"/>
            <a:ext cx="4329404" cy="63865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Software </a:t>
            </a:r>
            <a:r>
              <a:rPr lang="en-IN" sz="2624" b="1" dirty="0">
                <a:solidFill>
                  <a:srgbClr val="272525"/>
                </a:solidFill>
                <a:latin typeface="Arial"/>
                <a:ea typeface="Arial"/>
                <a:cs typeface="Arial"/>
                <a:sym typeface="Arial"/>
              </a:rPr>
              <a:t>Requirements </a:t>
            </a:r>
            <a:endParaRPr sz="2624" dirty="0">
              <a:solidFill>
                <a:schemeClr val="dk1"/>
              </a:solidFill>
              <a:latin typeface="Calibri"/>
              <a:ea typeface="Calibri"/>
              <a:cs typeface="Calibri"/>
              <a:sym typeface="Calibri"/>
            </a:endParaRPr>
          </a:p>
        </p:txBody>
      </p:sp>
      <p:sp>
        <p:nvSpPr>
          <p:cNvPr id="16" name="TextBox 15">
            <a:extLst>
              <a:ext uri="{FF2B5EF4-FFF2-40B4-BE49-F238E27FC236}">
                <a16:creationId xmlns:a16="http://schemas.microsoft.com/office/drawing/2014/main" id="{B8C05635-C468-4B5C-378A-511933D39BB2}"/>
              </a:ext>
            </a:extLst>
          </p:cNvPr>
          <p:cNvSpPr txBox="1"/>
          <p:nvPr/>
        </p:nvSpPr>
        <p:spPr>
          <a:xfrm>
            <a:off x="6701748" y="3112853"/>
            <a:ext cx="3697869" cy="3292568"/>
          </a:xfrm>
          <a:prstGeom prst="rect">
            <a:avLst/>
          </a:prstGeom>
          <a:noFill/>
        </p:spPr>
        <p:txBody>
          <a:bodyPr wrap="square" rtlCol="0">
            <a:spAutoFit/>
          </a:bodyPr>
          <a:lstStyle/>
          <a:p>
            <a:pPr>
              <a:lnSpc>
                <a:spcPct val="150000"/>
              </a:lnSpc>
            </a:pPr>
            <a:r>
              <a:rPr lang="en-US" sz="1400" b="1" dirty="0">
                <a:solidFill>
                  <a:srgbClr val="272525"/>
                </a:solidFill>
                <a:latin typeface="+mj-lt"/>
                <a:ea typeface="Calibri"/>
                <a:cs typeface="Calibri"/>
                <a:sym typeface="Calibri"/>
              </a:rPr>
              <a:t>OS</a:t>
            </a:r>
            <a:r>
              <a:rPr lang="en-US" sz="1400" dirty="0">
                <a:solidFill>
                  <a:srgbClr val="272525"/>
                </a:solidFill>
                <a:latin typeface="+mj-lt"/>
                <a:ea typeface="Calibri"/>
                <a:cs typeface="Calibri"/>
                <a:sym typeface="Calibri"/>
              </a:rPr>
              <a:t>: </a:t>
            </a:r>
            <a:r>
              <a:rPr lang="en-US" sz="1750" dirty="0">
                <a:solidFill>
                  <a:srgbClr val="272525"/>
                </a:solidFill>
                <a:latin typeface="+mj-lt"/>
                <a:ea typeface="Calibri"/>
                <a:cs typeface="Calibri"/>
                <a:sym typeface="Calibri"/>
              </a:rPr>
              <a:t>Windows</a:t>
            </a:r>
            <a:r>
              <a:rPr lang="en-US" sz="1400" dirty="0">
                <a:solidFill>
                  <a:srgbClr val="272525"/>
                </a:solidFill>
                <a:latin typeface="+mj-lt"/>
                <a:ea typeface="Calibri"/>
                <a:cs typeface="Calibri"/>
                <a:sym typeface="Calibri"/>
              </a:rPr>
              <a:t> 11</a:t>
            </a:r>
          </a:p>
          <a:p>
            <a:pPr>
              <a:lnSpc>
                <a:spcPct val="150000"/>
              </a:lnSpc>
            </a:pPr>
            <a:r>
              <a:rPr lang="en-US" sz="1750" dirty="0">
                <a:solidFill>
                  <a:srgbClr val="272525"/>
                </a:solidFill>
                <a:latin typeface="+mj-lt"/>
                <a:ea typeface="Calibri"/>
                <a:cs typeface="Calibri"/>
                <a:sym typeface="Calibri"/>
              </a:rPr>
              <a:t>Python 3.12.0</a:t>
            </a:r>
          </a:p>
          <a:p>
            <a:pPr>
              <a:lnSpc>
                <a:spcPct val="150000"/>
              </a:lnSpc>
            </a:pPr>
            <a:r>
              <a:rPr lang="en-US" sz="1750" b="1" dirty="0">
                <a:solidFill>
                  <a:srgbClr val="272525"/>
                </a:solidFill>
                <a:latin typeface="+mj-lt"/>
                <a:ea typeface="Calibri"/>
                <a:cs typeface="Calibri"/>
                <a:sym typeface="Calibri"/>
              </a:rPr>
              <a:t>Packages:</a:t>
            </a:r>
          </a:p>
          <a:p>
            <a:pPr>
              <a:lnSpc>
                <a:spcPct val="150000"/>
              </a:lnSpc>
            </a:pPr>
            <a:r>
              <a:rPr lang="en-US" sz="1750" dirty="0" err="1">
                <a:solidFill>
                  <a:srgbClr val="272525"/>
                </a:solidFill>
                <a:latin typeface="+mj-lt"/>
                <a:ea typeface="Calibri"/>
                <a:cs typeface="Calibri"/>
                <a:sym typeface="Calibri"/>
              </a:rPr>
              <a:t>Opencv</a:t>
            </a:r>
            <a:r>
              <a:rPr lang="en-US" sz="1750" dirty="0">
                <a:solidFill>
                  <a:srgbClr val="272525"/>
                </a:solidFill>
                <a:latin typeface="+mj-lt"/>
                <a:ea typeface="Calibri"/>
                <a:cs typeface="Calibri"/>
                <a:sym typeface="Calibri"/>
              </a:rPr>
              <a:t>-python</a:t>
            </a:r>
          </a:p>
          <a:p>
            <a:pPr>
              <a:lnSpc>
                <a:spcPct val="150000"/>
              </a:lnSpc>
            </a:pPr>
            <a:r>
              <a:rPr lang="en-US" sz="1750" dirty="0" err="1">
                <a:solidFill>
                  <a:srgbClr val="272525"/>
                </a:solidFill>
                <a:latin typeface="+mj-lt"/>
                <a:ea typeface="Calibri"/>
                <a:cs typeface="Calibri"/>
                <a:sym typeface="Calibri"/>
              </a:rPr>
              <a:t>Ultralytics</a:t>
            </a:r>
            <a:endParaRPr lang="en-US" sz="1750" dirty="0">
              <a:solidFill>
                <a:srgbClr val="272525"/>
              </a:solidFill>
              <a:latin typeface="+mj-lt"/>
              <a:ea typeface="Calibri"/>
              <a:cs typeface="Calibri"/>
              <a:sym typeface="Calibri"/>
            </a:endParaRPr>
          </a:p>
          <a:p>
            <a:pPr>
              <a:lnSpc>
                <a:spcPct val="150000"/>
              </a:lnSpc>
            </a:pPr>
            <a:r>
              <a:rPr lang="en-US" sz="1750" dirty="0">
                <a:solidFill>
                  <a:srgbClr val="272525"/>
                </a:solidFill>
                <a:latin typeface="+mj-lt"/>
                <a:ea typeface="Calibri"/>
                <a:cs typeface="Calibri"/>
                <a:sym typeface="Calibri"/>
              </a:rPr>
              <a:t>Yolo</a:t>
            </a:r>
          </a:p>
          <a:p>
            <a:pPr>
              <a:lnSpc>
                <a:spcPct val="150000"/>
              </a:lnSpc>
            </a:pPr>
            <a:endParaRPr lang="en-US" sz="1750" dirty="0">
              <a:solidFill>
                <a:srgbClr val="272525"/>
              </a:solidFill>
              <a:latin typeface="+mj-lt"/>
              <a:ea typeface="Calibri"/>
              <a:cs typeface="Calibri"/>
              <a:sym typeface="Calibri"/>
            </a:endParaRPr>
          </a:p>
          <a:p>
            <a:pPr>
              <a:lnSpc>
                <a:spcPct val="150000"/>
              </a:lnSpc>
            </a:pPr>
            <a:endParaRPr lang="en-IN" dirty="0"/>
          </a:p>
        </p:txBody>
      </p:sp>
      <p:pic>
        <p:nvPicPr>
          <p:cNvPr id="2" name="Google Shape;56;p13">
            <a:extLst>
              <a:ext uri="{FF2B5EF4-FFF2-40B4-BE49-F238E27FC236}">
                <a16:creationId xmlns:a16="http://schemas.microsoft.com/office/drawing/2014/main" id="{D7B97986-31B4-3D18-50A4-3318E12AB0C8}"/>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3" name="Google Shape;57;p13">
            <a:extLst>
              <a:ext uri="{FF2B5EF4-FFF2-40B4-BE49-F238E27FC236}">
                <a16:creationId xmlns:a16="http://schemas.microsoft.com/office/drawing/2014/main" id="{00A6DB59-231D-4D56-DCD9-4DFBB9901ABB}"/>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2628319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29" name="Google Shape;129;p18">
            <a:extLst>
              <a:ext uri="{FF2B5EF4-FFF2-40B4-BE49-F238E27FC236}">
                <a16:creationId xmlns:a16="http://schemas.microsoft.com/office/drawing/2014/main" id="{67CD755B-50B0-E512-2E57-991E9B4D163B}"/>
              </a:ext>
            </a:extLst>
          </p:cNvPr>
          <p:cNvSpPr/>
          <p:nvPr/>
        </p:nvSpPr>
        <p:spPr>
          <a:xfrm>
            <a:off x="2411746" y="302059"/>
            <a:ext cx="6956189" cy="1153517"/>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000000"/>
              </a:buClr>
              <a:buSzPts val="4374"/>
              <a:buFont typeface="Arial"/>
              <a:buNone/>
            </a:pPr>
            <a:r>
              <a:rPr lang="en-US" sz="2800" b="1" dirty="0">
                <a:solidFill>
                  <a:srgbClr val="000000"/>
                </a:solidFill>
                <a:latin typeface="Arial"/>
                <a:ea typeface="Arial"/>
                <a:cs typeface="Arial"/>
                <a:sym typeface="Arial"/>
              </a:rPr>
              <a:t>Existing System</a:t>
            </a:r>
            <a:endParaRPr sz="2800" dirty="0">
              <a:solidFill>
                <a:schemeClr val="dk1"/>
              </a:solidFill>
              <a:latin typeface="Calibri"/>
              <a:ea typeface="Calibri"/>
              <a:cs typeface="Calibri"/>
              <a:sym typeface="Calibri"/>
            </a:endParaRPr>
          </a:p>
        </p:txBody>
      </p:sp>
      <p:sp>
        <p:nvSpPr>
          <p:cNvPr id="30" name="Google Shape;130;p18">
            <a:extLst>
              <a:ext uri="{FF2B5EF4-FFF2-40B4-BE49-F238E27FC236}">
                <a16:creationId xmlns:a16="http://schemas.microsoft.com/office/drawing/2014/main" id="{ADA63175-3459-5D13-BF83-DB5EB0C79B32}"/>
              </a:ext>
            </a:extLst>
          </p:cNvPr>
          <p:cNvSpPr/>
          <p:nvPr/>
        </p:nvSpPr>
        <p:spPr>
          <a:xfrm flipH="1">
            <a:off x="1098591" y="1740218"/>
            <a:ext cx="45719" cy="4638811"/>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1;p18">
            <a:extLst>
              <a:ext uri="{FF2B5EF4-FFF2-40B4-BE49-F238E27FC236}">
                <a16:creationId xmlns:a16="http://schemas.microsoft.com/office/drawing/2014/main" id="{709B966B-769F-3E80-D2E7-C59B9D037283}"/>
              </a:ext>
            </a:extLst>
          </p:cNvPr>
          <p:cNvSpPr/>
          <p:nvPr/>
        </p:nvSpPr>
        <p:spPr>
          <a:xfrm>
            <a:off x="1416427" y="2141518"/>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2;p18">
            <a:extLst>
              <a:ext uri="{FF2B5EF4-FFF2-40B4-BE49-F238E27FC236}">
                <a16:creationId xmlns:a16="http://schemas.microsoft.com/office/drawing/2014/main" id="{098AEDBA-C940-0AE5-06B9-99ECEFEDE036}"/>
              </a:ext>
            </a:extLst>
          </p:cNvPr>
          <p:cNvSpPr/>
          <p:nvPr/>
        </p:nvSpPr>
        <p:spPr>
          <a:xfrm>
            <a:off x="916484" y="1913810"/>
            <a:ext cx="499943" cy="499945"/>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3;p18">
            <a:extLst>
              <a:ext uri="{FF2B5EF4-FFF2-40B4-BE49-F238E27FC236}">
                <a16:creationId xmlns:a16="http://schemas.microsoft.com/office/drawing/2014/main" id="{CE547ACA-A617-E816-55EB-7844C16F96EF}"/>
              </a:ext>
            </a:extLst>
          </p:cNvPr>
          <p:cNvSpPr/>
          <p:nvPr/>
        </p:nvSpPr>
        <p:spPr>
          <a:xfrm>
            <a:off x="123736" y="1845285"/>
            <a:ext cx="1999948" cy="1014240"/>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1</a:t>
            </a:r>
            <a:endParaRPr sz="2624" dirty="0">
              <a:solidFill>
                <a:schemeClr val="dk1"/>
              </a:solidFill>
              <a:latin typeface="Calibri"/>
              <a:ea typeface="Calibri"/>
              <a:cs typeface="Calibri"/>
              <a:sym typeface="Calibri"/>
            </a:endParaRPr>
          </a:p>
        </p:txBody>
      </p:sp>
      <p:sp>
        <p:nvSpPr>
          <p:cNvPr id="34" name="Google Shape;134;p18">
            <a:extLst>
              <a:ext uri="{FF2B5EF4-FFF2-40B4-BE49-F238E27FC236}">
                <a16:creationId xmlns:a16="http://schemas.microsoft.com/office/drawing/2014/main" id="{AEF1A1F1-6A6D-B7A7-8607-78456A053003}"/>
              </a:ext>
            </a:extLst>
          </p:cNvPr>
          <p:cNvSpPr/>
          <p:nvPr/>
        </p:nvSpPr>
        <p:spPr>
          <a:xfrm>
            <a:off x="2194024" y="1822296"/>
            <a:ext cx="5162550" cy="615257"/>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dirty="0">
                <a:solidFill>
                  <a:srgbClr val="272525"/>
                </a:solidFill>
                <a:latin typeface="Arial"/>
                <a:ea typeface="Arial"/>
                <a:cs typeface="Arial"/>
                <a:sym typeface="Arial"/>
              </a:rPr>
              <a:t>Limited Object Detection</a:t>
            </a:r>
            <a:endParaRPr sz="2187" dirty="0">
              <a:solidFill>
                <a:schemeClr val="dk1"/>
              </a:solidFill>
              <a:latin typeface="Calibri"/>
              <a:ea typeface="Calibri"/>
              <a:cs typeface="Calibri"/>
              <a:sym typeface="Calibri"/>
            </a:endParaRPr>
          </a:p>
        </p:txBody>
      </p:sp>
      <p:sp>
        <p:nvSpPr>
          <p:cNvPr id="35" name="Google Shape;135;p18">
            <a:extLst>
              <a:ext uri="{FF2B5EF4-FFF2-40B4-BE49-F238E27FC236}">
                <a16:creationId xmlns:a16="http://schemas.microsoft.com/office/drawing/2014/main" id="{950D66A2-B930-D623-AE1A-611B5B1675A0}"/>
              </a:ext>
            </a:extLst>
          </p:cNvPr>
          <p:cNvSpPr/>
          <p:nvPr/>
        </p:nvSpPr>
        <p:spPr>
          <a:xfrm>
            <a:off x="2379286" y="2317790"/>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Existing object detection algorithms can only identify a small set of objects with low accuracy.</a:t>
            </a:r>
            <a:endParaRPr sz="1750" dirty="0">
              <a:solidFill>
                <a:schemeClr val="dk1"/>
              </a:solidFill>
              <a:latin typeface="Calibri"/>
              <a:ea typeface="Calibri"/>
              <a:cs typeface="Calibri"/>
              <a:sym typeface="Calibri"/>
            </a:endParaRPr>
          </a:p>
        </p:txBody>
      </p:sp>
      <p:sp>
        <p:nvSpPr>
          <p:cNvPr id="36" name="Google Shape;136;p18">
            <a:extLst>
              <a:ext uri="{FF2B5EF4-FFF2-40B4-BE49-F238E27FC236}">
                <a16:creationId xmlns:a16="http://schemas.microsoft.com/office/drawing/2014/main" id="{A786758A-8ED7-E089-A986-66F968FF46CC}"/>
              </a:ext>
            </a:extLst>
          </p:cNvPr>
          <p:cNvSpPr/>
          <p:nvPr/>
        </p:nvSpPr>
        <p:spPr>
          <a:xfrm>
            <a:off x="1302573" y="3375341"/>
            <a:ext cx="777597" cy="44410"/>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9;p18">
            <a:extLst>
              <a:ext uri="{FF2B5EF4-FFF2-40B4-BE49-F238E27FC236}">
                <a16:creationId xmlns:a16="http://schemas.microsoft.com/office/drawing/2014/main" id="{9DE49F9E-F26E-E308-63E0-6D3F5167C34F}"/>
              </a:ext>
            </a:extLst>
          </p:cNvPr>
          <p:cNvSpPr/>
          <p:nvPr/>
        </p:nvSpPr>
        <p:spPr>
          <a:xfrm>
            <a:off x="2313331" y="3265436"/>
            <a:ext cx="2221944" cy="347186"/>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a:solidFill>
                  <a:srgbClr val="272525"/>
                </a:solidFill>
                <a:latin typeface="Arial"/>
                <a:ea typeface="Arial"/>
                <a:cs typeface="Arial"/>
                <a:sym typeface="Arial"/>
              </a:rPr>
              <a:t>Slow Speeds</a:t>
            </a:r>
            <a:endParaRPr sz="2187">
              <a:solidFill>
                <a:schemeClr val="dk1"/>
              </a:solidFill>
              <a:latin typeface="Calibri"/>
              <a:ea typeface="Calibri"/>
              <a:cs typeface="Calibri"/>
              <a:sym typeface="Calibri"/>
            </a:endParaRPr>
          </a:p>
        </p:txBody>
      </p:sp>
      <p:sp>
        <p:nvSpPr>
          <p:cNvPr id="45" name="Google Shape;137;p18">
            <a:extLst>
              <a:ext uri="{FF2B5EF4-FFF2-40B4-BE49-F238E27FC236}">
                <a16:creationId xmlns:a16="http://schemas.microsoft.com/office/drawing/2014/main" id="{CF88F075-C01A-309C-AE84-3371775D7616}"/>
              </a:ext>
            </a:extLst>
          </p:cNvPr>
          <p:cNvSpPr/>
          <p:nvPr/>
        </p:nvSpPr>
        <p:spPr>
          <a:xfrm>
            <a:off x="894338" y="3112679"/>
            <a:ext cx="499943" cy="499943"/>
          </a:xfrm>
          <a:prstGeom prst="roundRect">
            <a:avLst>
              <a:gd name="adj" fmla="val 24801"/>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40;p18">
            <a:extLst>
              <a:ext uri="{FF2B5EF4-FFF2-40B4-BE49-F238E27FC236}">
                <a16:creationId xmlns:a16="http://schemas.microsoft.com/office/drawing/2014/main" id="{B70FAA6E-B2F7-3EDD-83D2-4300303D448A}"/>
              </a:ext>
            </a:extLst>
          </p:cNvPr>
          <p:cNvSpPr/>
          <p:nvPr/>
        </p:nvSpPr>
        <p:spPr>
          <a:xfrm>
            <a:off x="2313331" y="3834793"/>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Object detection on video feeds can be slow, making it impractical for live applications.</a:t>
            </a:r>
            <a:endParaRPr sz="1750">
              <a:solidFill>
                <a:schemeClr val="dk1"/>
              </a:solidFill>
              <a:latin typeface="Calibri"/>
              <a:ea typeface="Calibri"/>
              <a:cs typeface="Calibri"/>
              <a:sym typeface="Calibri"/>
            </a:endParaRPr>
          </a:p>
        </p:txBody>
      </p:sp>
      <p:sp>
        <p:nvSpPr>
          <p:cNvPr id="41" name="Google Shape;141;p18">
            <a:extLst>
              <a:ext uri="{FF2B5EF4-FFF2-40B4-BE49-F238E27FC236}">
                <a16:creationId xmlns:a16="http://schemas.microsoft.com/office/drawing/2014/main" id="{F21485BD-E31B-6CE6-EE55-0E8362F7ADE1}"/>
              </a:ext>
            </a:extLst>
          </p:cNvPr>
          <p:cNvSpPr/>
          <p:nvPr/>
        </p:nvSpPr>
        <p:spPr>
          <a:xfrm flipV="1">
            <a:off x="1429231" y="5204375"/>
            <a:ext cx="777597" cy="45719"/>
          </a:xfrm>
          <a:prstGeom prst="rect">
            <a:avLst/>
          </a:prstGeom>
          <a:solidFill>
            <a:srgbClr val="99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4;p18">
            <a:extLst>
              <a:ext uri="{FF2B5EF4-FFF2-40B4-BE49-F238E27FC236}">
                <a16:creationId xmlns:a16="http://schemas.microsoft.com/office/drawing/2014/main" id="{64274D9F-9799-947E-304E-6253C437B19E}"/>
              </a:ext>
            </a:extLst>
          </p:cNvPr>
          <p:cNvSpPr/>
          <p:nvPr/>
        </p:nvSpPr>
        <p:spPr>
          <a:xfrm>
            <a:off x="2217404" y="4951213"/>
            <a:ext cx="4635742" cy="30551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272525"/>
              </a:buClr>
              <a:buSzPts val="2187"/>
              <a:buFont typeface="Arial"/>
              <a:buNone/>
            </a:pPr>
            <a:r>
              <a:rPr lang="en-US" sz="2187" b="1">
                <a:solidFill>
                  <a:srgbClr val="272525"/>
                </a:solidFill>
                <a:latin typeface="Arial"/>
                <a:ea typeface="Arial"/>
                <a:cs typeface="Arial"/>
                <a:sym typeface="Arial"/>
              </a:rPr>
              <a:t>High Resource Usage</a:t>
            </a:r>
            <a:endParaRPr sz="2187">
              <a:solidFill>
                <a:schemeClr val="dk1"/>
              </a:solidFill>
              <a:latin typeface="Calibri"/>
              <a:ea typeface="Calibri"/>
              <a:cs typeface="Calibri"/>
              <a:sym typeface="Calibri"/>
            </a:endParaRPr>
          </a:p>
        </p:txBody>
      </p:sp>
      <p:sp>
        <p:nvSpPr>
          <p:cNvPr id="44" name="Google Shape;145;p18">
            <a:extLst>
              <a:ext uri="{FF2B5EF4-FFF2-40B4-BE49-F238E27FC236}">
                <a16:creationId xmlns:a16="http://schemas.microsoft.com/office/drawing/2014/main" id="{BC8298ED-A43C-84F8-27C9-205FA32E9EC2}"/>
              </a:ext>
            </a:extLst>
          </p:cNvPr>
          <p:cNvSpPr/>
          <p:nvPr/>
        </p:nvSpPr>
        <p:spPr>
          <a:xfrm>
            <a:off x="2250205" y="5346559"/>
            <a:ext cx="775108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Existing algorithms require high-end hardware to achieve reasonable detection accuracy.</a:t>
            </a:r>
            <a:endParaRPr sz="1750">
              <a:solidFill>
                <a:schemeClr val="dk1"/>
              </a:solidFill>
              <a:latin typeface="Calibri"/>
              <a:ea typeface="Calibri"/>
              <a:cs typeface="Calibri"/>
              <a:sym typeface="Calibri"/>
            </a:endParaRPr>
          </a:p>
        </p:txBody>
      </p:sp>
      <p:sp>
        <p:nvSpPr>
          <p:cNvPr id="47" name="TextBox 46">
            <a:extLst>
              <a:ext uri="{FF2B5EF4-FFF2-40B4-BE49-F238E27FC236}">
                <a16:creationId xmlns:a16="http://schemas.microsoft.com/office/drawing/2014/main" id="{53946213-913B-4E24-E2C3-071894C29CE1}"/>
              </a:ext>
            </a:extLst>
          </p:cNvPr>
          <p:cNvSpPr txBox="1"/>
          <p:nvPr/>
        </p:nvSpPr>
        <p:spPr>
          <a:xfrm>
            <a:off x="940173" y="3105590"/>
            <a:ext cx="2279993" cy="495520"/>
          </a:xfrm>
          <a:prstGeom prst="rect">
            <a:avLst/>
          </a:prstGeom>
          <a:noFill/>
        </p:spPr>
        <p:txBody>
          <a:bodyPr wrap="square" rtlCol="0">
            <a:spAutoFit/>
          </a:bodyPr>
          <a:lstStyle/>
          <a:p>
            <a:r>
              <a:rPr lang="en-US" sz="2620" b="1" kern="1200" dirty="0">
                <a:solidFill>
                  <a:schemeClr val="tx1"/>
                </a:solidFill>
                <a:latin typeface="Arial" panose="020B0604020202020204" pitchFamily="34" charset="0"/>
                <a:cs typeface="Arial" panose="020B0604020202020204" pitchFamily="34" charset="0"/>
              </a:rPr>
              <a:t>2</a:t>
            </a:r>
          </a:p>
        </p:txBody>
      </p:sp>
      <p:sp>
        <p:nvSpPr>
          <p:cNvPr id="48" name="Google Shape;137;p18">
            <a:extLst>
              <a:ext uri="{FF2B5EF4-FFF2-40B4-BE49-F238E27FC236}">
                <a16:creationId xmlns:a16="http://schemas.microsoft.com/office/drawing/2014/main" id="{D17DDD78-91DF-80E4-B5BF-B580D53D4997}"/>
              </a:ext>
            </a:extLst>
          </p:cNvPr>
          <p:cNvSpPr/>
          <p:nvPr/>
        </p:nvSpPr>
        <p:spPr>
          <a:xfrm>
            <a:off x="918713" y="4977264"/>
            <a:ext cx="499943" cy="499943"/>
          </a:xfrm>
          <a:prstGeom prst="roundRect">
            <a:avLst>
              <a:gd name="adj" fmla="val 2000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143;p18">
            <a:extLst>
              <a:ext uri="{FF2B5EF4-FFF2-40B4-BE49-F238E27FC236}">
                <a16:creationId xmlns:a16="http://schemas.microsoft.com/office/drawing/2014/main" id="{D3523079-0544-678C-C6BB-44A1439B3ED6}"/>
              </a:ext>
            </a:extLst>
          </p:cNvPr>
          <p:cNvSpPr/>
          <p:nvPr/>
        </p:nvSpPr>
        <p:spPr>
          <a:xfrm>
            <a:off x="1045249" y="4924928"/>
            <a:ext cx="198120"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3</a:t>
            </a:r>
            <a:endParaRPr sz="2624">
              <a:solidFill>
                <a:schemeClr val="dk1"/>
              </a:solidFill>
              <a:latin typeface="Calibri"/>
              <a:ea typeface="Calibri"/>
              <a:cs typeface="Calibri"/>
              <a:sym typeface="Calibri"/>
            </a:endParaRPr>
          </a:p>
        </p:txBody>
      </p:sp>
      <p:pic>
        <p:nvPicPr>
          <p:cNvPr id="2" name="Google Shape;56;p13">
            <a:extLst>
              <a:ext uri="{FF2B5EF4-FFF2-40B4-BE49-F238E27FC236}">
                <a16:creationId xmlns:a16="http://schemas.microsoft.com/office/drawing/2014/main" id="{2A38CE9B-7E03-9766-749A-7E3E41CFEDF5}"/>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3" name="Google Shape;57;p13">
            <a:extLst>
              <a:ext uri="{FF2B5EF4-FFF2-40B4-BE49-F238E27FC236}">
                <a16:creationId xmlns:a16="http://schemas.microsoft.com/office/drawing/2014/main" id="{5396F8DD-0163-37AA-871C-7DD149A1E543}"/>
              </a:ext>
            </a:extLst>
          </p:cNvPr>
          <p:cNvPicPr preferRelativeResize="0"/>
          <p:nvPr/>
        </p:nvPicPr>
        <p:blipFill>
          <a:blip r:embed="rId4">
            <a:alphaModFix/>
          </a:blip>
          <a:stretch>
            <a:fillRect/>
          </a:stretch>
        </p:blipFill>
        <p:spPr>
          <a:xfrm>
            <a:off x="10630900" y="29496"/>
            <a:ext cx="1570932" cy="1455175"/>
          </a:xfrm>
          <a:prstGeom prst="rect">
            <a:avLst/>
          </a:prstGeom>
          <a:noFill/>
          <a:ln>
            <a:noFill/>
          </a:ln>
        </p:spPr>
      </p:pic>
    </p:spTree>
    <p:extLst>
      <p:ext uri="{BB962C8B-B14F-4D97-AF65-F5344CB8AC3E}">
        <p14:creationId xmlns:p14="http://schemas.microsoft.com/office/powerpoint/2010/main" val="630801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29" name="Google Shape;129;p18">
            <a:extLst>
              <a:ext uri="{FF2B5EF4-FFF2-40B4-BE49-F238E27FC236}">
                <a16:creationId xmlns:a16="http://schemas.microsoft.com/office/drawing/2014/main" id="{67CD755B-50B0-E512-2E57-991E9B4D163B}"/>
              </a:ext>
            </a:extLst>
          </p:cNvPr>
          <p:cNvSpPr/>
          <p:nvPr/>
        </p:nvSpPr>
        <p:spPr>
          <a:xfrm>
            <a:off x="1688170" y="123053"/>
            <a:ext cx="908868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2800" b="1" dirty="0">
                <a:solidFill>
                  <a:srgbClr val="000000"/>
                </a:solidFill>
                <a:latin typeface="Arial"/>
                <a:ea typeface="Arial"/>
                <a:cs typeface="Arial"/>
                <a:sym typeface="Arial"/>
              </a:rPr>
              <a:t>Proposed System</a:t>
            </a:r>
            <a:endParaRPr sz="2800" dirty="0">
              <a:solidFill>
                <a:schemeClr val="dk1"/>
              </a:solidFill>
              <a:latin typeface="Calibri"/>
              <a:ea typeface="Calibri"/>
              <a:cs typeface="Calibri"/>
              <a:sym typeface="Calibri"/>
            </a:endParaRPr>
          </a:p>
        </p:txBody>
      </p:sp>
      <p:sp>
        <p:nvSpPr>
          <p:cNvPr id="2" name="Google Shape;155;p19">
            <a:extLst>
              <a:ext uri="{FF2B5EF4-FFF2-40B4-BE49-F238E27FC236}">
                <a16:creationId xmlns:a16="http://schemas.microsoft.com/office/drawing/2014/main" id="{1F317BE3-E5E0-E6D1-2D29-90AD832CC887}"/>
              </a:ext>
            </a:extLst>
          </p:cNvPr>
          <p:cNvSpPr/>
          <p:nvPr/>
        </p:nvSpPr>
        <p:spPr>
          <a:xfrm>
            <a:off x="1325117" y="1034849"/>
            <a:ext cx="9306401" cy="1821418"/>
          </a:xfrm>
          <a:prstGeom prst="roundRect">
            <a:avLst>
              <a:gd name="adj" fmla="val 21627"/>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Google Shape;156;p19">
            <a:extLst>
              <a:ext uri="{FF2B5EF4-FFF2-40B4-BE49-F238E27FC236}">
                <a16:creationId xmlns:a16="http://schemas.microsoft.com/office/drawing/2014/main" id="{84AE02E0-454E-7E30-00CD-FFBDAD82458C}"/>
              </a:ext>
            </a:extLst>
          </p:cNvPr>
          <p:cNvSpPr/>
          <p:nvPr/>
        </p:nvSpPr>
        <p:spPr>
          <a:xfrm>
            <a:off x="1778364" y="1106852"/>
            <a:ext cx="3772450" cy="527566"/>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Better Accuracy</a:t>
            </a:r>
            <a:endParaRPr sz="2624" dirty="0">
              <a:solidFill>
                <a:schemeClr val="dk1"/>
              </a:solidFill>
              <a:latin typeface="Calibri"/>
              <a:ea typeface="Calibri"/>
              <a:cs typeface="Calibri"/>
              <a:sym typeface="Calibri"/>
            </a:endParaRPr>
          </a:p>
        </p:txBody>
      </p:sp>
      <p:sp>
        <p:nvSpPr>
          <p:cNvPr id="8" name="Google Shape;157;p19">
            <a:extLst>
              <a:ext uri="{FF2B5EF4-FFF2-40B4-BE49-F238E27FC236}">
                <a16:creationId xmlns:a16="http://schemas.microsoft.com/office/drawing/2014/main" id="{83797A85-E638-78A6-759C-27FE1686A9FD}"/>
              </a:ext>
            </a:extLst>
          </p:cNvPr>
          <p:cNvSpPr/>
          <p:nvPr/>
        </p:nvSpPr>
        <p:spPr>
          <a:xfrm>
            <a:off x="1561099" y="1909482"/>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Our proposed system uses YOLOv8, which has been shown to have higher object detection accuracy than previous methods.</a:t>
            </a:r>
            <a:endParaRPr sz="1750" dirty="0">
              <a:solidFill>
                <a:schemeClr val="dk1"/>
              </a:solidFill>
              <a:latin typeface="Calibri"/>
              <a:ea typeface="Calibri"/>
              <a:cs typeface="Calibri"/>
              <a:sym typeface="Calibri"/>
            </a:endParaRPr>
          </a:p>
        </p:txBody>
      </p:sp>
      <p:sp>
        <p:nvSpPr>
          <p:cNvPr id="9" name="Google Shape;158;p19">
            <a:extLst>
              <a:ext uri="{FF2B5EF4-FFF2-40B4-BE49-F238E27FC236}">
                <a16:creationId xmlns:a16="http://schemas.microsoft.com/office/drawing/2014/main" id="{0E830532-1F71-9B02-ED97-743FDB6A2AC4}"/>
              </a:ext>
            </a:extLst>
          </p:cNvPr>
          <p:cNvSpPr/>
          <p:nvPr/>
        </p:nvSpPr>
        <p:spPr>
          <a:xfrm>
            <a:off x="1320116" y="3064325"/>
            <a:ext cx="9306401" cy="1821418"/>
          </a:xfrm>
          <a:prstGeom prst="roundRect">
            <a:avLst>
              <a:gd name="adj" fmla="val 18041"/>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9;p19">
            <a:extLst>
              <a:ext uri="{FF2B5EF4-FFF2-40B4-BE49-F238E27FC236}">
                <a16:creationId xmlns:a16="http://schemas.microsoft.com/office/drawing/2014/main" id="{A19423E4-F91C-447C-DEFE-06D900B46ABA}"/>
              </a:ext>
            </a:extLst>
          </p:cNvPr>
          <p:cNvSpPr/>
          <p:nvPr/>
        </p:nvSpPr>
        <p:spPr>
          <a:xfrm>
            <a:off x="1556098" y="3300307"/>
            <a:ext cx="2666286" cy="416481"/>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a:solidFill>
                  <a:srgbClr val="272525"/>
                </a:solidFill>
                <a:latin typeface="Arial"/>
                <a:ea typeface="Arial"/>
                <a:cs typeface="Arial"/>
                <a:sym typeface="Arial"/>
              </a:rPr>
              <a:t>Faster Speeds</a:t>
            </a:r>
            <a:endParaRPr sz="2624">
              <a:solidFill>
                <a:schemeClr val="dk1"/>
              </a:solidFill>
              <a:latin typeface="Calibri"/>
              <a:ea typeface="Calibri"/>
              <a:cs typeface="Calibri"/>
              <a:sym typeface="Calibri"/>
            </a:endParaRPr>
          </a:p>
        </p:txBody>
      </p:sp>
      <p:sp>
        <p:nvSpPr>
          <p:cNvPr id="11" name="Google Shape;160;p19">
            <a:extLst>
              <a:ext uri="{FF2B5EF4-FFF2-40B4-BE49-F238E27FC236}">
                <a16:creationId xmlns:a16="http://schemas.microsoft.com/office/drawing/2014/main" id="{20D4A9F9-581B-1A57-7B75-99912BA27831}"/>
              </a:ext>
            </a:extLst>
          </p:cNvPr>
          <p:cNvSpPr/>
          <p:nvPr/>
        </p:nvSpPr>
        <p:spPr>
          <a:xfrm>
            <a:off x="1556098" y="3938958"/>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We have optimized our algorithm to run faster on video feeds, making it more practical for live applications.</a:t>
            </a:r>
            <a:endParaRPr sz="1750" dirty="0">
              <a:solidFill>
                <a:schemeClr val="dk1"/>
              </a:solidFill>
              <a:latin typeface="Calibri"/>
              <a:ea typeface="Calibri"/>
              <a:cs typeface="Calibri"/>
              <a:sym typeface="Calibri"/>
            </a:endParaRPr>
          </a:p>
        </p:txBody>
      </p:sp>
      <p:sp>
        <p:nvSpPr>
          <p:cNvPr id="15" name="Google Shape;161;p19">
            <a:extLst>
              <a:ext uri="{FF2B5EF4-FFF2-40B4-BE49-F238E27FC236}">
                <a16:creationId xmlns:a16="http://schemas.microsoft.com/office/drawing/2014/main" id="{A68F3D25-6794-2587-0BA9-E0B9A37B6931}"/>
              </a:ext>
            </a:extLst>
          </p:cNvPr>
          <p:cNvSpPr/>
          <p:nvPr/>
        </p:nvSpPr>
        <p:spPr>
          <a:xfrm>
            <a:off x="1320116" y="5005753"/>
            <a:ext cx="9217255" cy="1667376"/>
          </a:xfrm>
          <a:prstGeom prst="roundRect">
            <a:avLst>
              <a:gd name="adj" fmla="val 16845"/>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p19">
            <a:extLst>
              <a:ext uri="{FF2B5EF4-FFF2-40B4-BE49-F238E27FC236}">
                <a16:creationId xmlns:a16="http://schemas.microsoft.com/office/drawing/2014/main" id="{CD35140D-6E55-6977-D0DD-BEE02DF46A48}"/>
              </a:ext>
            </a:extLst>
          </p:cNvPr>
          <p:cNvSpPr/>
          <p:nvPr/>
        </p:nvSpPr>
        <p:spPr>
          <a:xfrm>
            <a:off x="1556098" y="5152987"/>
            <a:ext cx="4412218" cy="535946"/>
          </a:xfrm>
          <a:prstGeom prst="rect">
            <a:avLst/>
          </a:prstGeom>
          <a:noFill/>
          <a:ln>
            <a:noFill/>
          </a:ln>
        </p:spPr>
        <p:txBody>
          <a:bodyPr spcFirstLastPara="1" wrap="square" lIns="91425" tIns="45700" rIns="91425" bIns="45700" anchor="t" anchorCtr="0">
            <a:noAutofit/>
          </a:bodyPr>
          <a:lstStyle/>
          <a:p>
            <a:pPr marL="0" marR="0" lvl="0" indent="0" algn="l" rtl="0">
              <a:lnSpc>
                <a:spcPct val="125038"/>
              </a:lnSpc>
              <a:spcBef>
                <a:spcPts val="0"/>
              </a:spcBef>
              <a:spcAft>
                <a:spcPts val="0"/>
              </a:spcAft>
              <a:buClr>
                <a:srgbClr val="272525"/>
              </a:buClr>
              <a:buSzPts val="2624"/>
              <a:buFont typeface="Arial"/>
              <a:buNone/>
            </a:pPr>
            <a:r>
              <a:rPr lang="en-US" sz="2624" b="1" dirty="0">
                <a:solidFill>
                  <a:srgbClr val="272525"/>
                </a:solidFill>
                <a:latin typeface="Arial"/>
                <a:ea typeface="Arial"/>
                <a:cs typeface="Arial"/>
                <a:sym typeface="Arial"/>
              </a:rPr>
              <a:t>Less Resource Usage</a:t>
            </a:r>
            <a:endParaRPr sz="2624" dirty="0">
              <a:solidFill>
                <a:schemeClr val="dk1"/>
              </a:solidFill>
              <a:latin typeface="Calibri"/>
              <a:ea typeface="Calibri"/>
              <a:cs typeface="Calibri"/>
              <a:sym typeface="Calibri"/>
            </a:endParaRPr>
          </a:p>
        </p:txBody>
      </p:sp>
      <p:sp>
        <p:nvSpPr>
          <p:cNvPr id="17" name="Google Shape;163;p19">
            <a:extLst>
              <a:ext uri="{FF2B5EF4-FFF2-40B4-BE49-F238E27FC236}">
                <a16:creationId xmlns:a16="http://schemas.microsoft.com/office/drawing/2014/main" id="{4DFEC604-9E8F-3007-FC64-CFC07EBB7EF5}"/>
              </a:ext>
            </a:extLst>
          </p:cNvPr>
          <p:cNvSpPr/>
          <p:nvPr/>
        </p:nvSpPr>
        <p:spPr>
          <a:xfrm>
            <a:off x="1556098" y="5686030"/>
            <a:ext cx="8834438" cy="71080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272525"/>
              </a:buClr>
              <a:buSzPts val="1750"/>
              <a:buFont typeface="Arial"/>
              <a:buNone/>
            </a:pPr>
            <a:r>
              <a:rPr lang="en-US" sz="1750" dirty="0">
                <a:solidFill>
                  <a:srgbClr val="272525"/>
                </a:solidFill>
                <a:latin typeface="Arial"/>
                <a:ea typeface="Arial"/>
                <a:cs typeface="Arial"/>
                <a:sym typeface="Arial"/>
              </a:rPr>
              <a:t>Our system is designed to achieve high accuracy with lower resource usage, making it more accessible to users with less capable hardware.</a:t>
            </a:r>
            <a:endParaRPr sz="1750" dirty="0">
              <a:solidFill>
                <a:schemeClr val="dk1"/>
              </a:solidFill>
              <a:latin typeface="Calibri"/>
              <a:ea typeface="Calibri"/>
              <a:cs typeface="Calibri"/>
              <a:sym typeface="Calibri"/>
            </a:endParaRPr>
          </a:p>
        </p:txBody>
      </p:sp>
      <p:pic>
        <p:nvPicPr>
          <p:cNvPr id="12" name="Google Shape;56;p13">
            <a:extLst>
              <a:ext uri="{FF2B5EF4-FFF2-40B4-BE49-F238E27FC236}">
                <a16:creationId xmlns:a16="http://schemas.microsoft.com/office/drawing/2014/main" id="{BB6776FF-F763-FD4E-9B2A-592BA548D824}"/>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13" name="Google Shape;57;p13">
            <a:extLst>
              <a:ext uri="{FF2B5EF4-FFF2-40B4-BE49-F238E27FC236}">
                <a16:creationId xmlns:a16="http://schemas.microsoft.com/office/drawing/2014/main" id="{BF378FE2-F7E2-2007-7CE6-DA9C3E278762}"/>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2481047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20" name="Google Shape;101;p16" descr="preencoded.png">
            <a:extLst>
              <a:ext uri="{FF2B5EF4-FFF2-40B4-BE49-F238E27FC236}">
                <a16:creationId xmlns:a16="http://schemas.microsoft.com/office/drawing/2014/main" id="{CAF826A9-7E1A-AD7F-4A3F-5421F582C7F0}"/>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3174"/>
                    </a14:imgEffect>
                  </a14:imgLayer>
                </a14:imgProps>
              </a:ext>
            </a:extLst>
          </a:blip>
          <a:srcRect/>
          <a:stretch/>
        </p:blipFill>
        <p:spPr>
          <a:xfrm>
            <a:off x="-130" y="0"/>
            <a:ext cx="12191998" cy="2034540"/>
          </a:xfrm>
          <a:prstGeom prst="rect">
            <a:avLst/>
          </a:prstGeom>
          <a:noFill/>
          <a:ln>
            <a:noFill/>
          </a:ln>
        </p:spPr>
      </p:pic>
      <p:sp>
        <p:nvSpPr>
          <p:cNvPr id="2" name="Google Shape;155;p19">
            <a:extLst>
              <a:ext uri="{FF2B5EF4-FFF2-40B4-BE49-F238E27FC236}">
                <a16:creationId xmlns:a16="http://schemas.microsoft.com/office/drawing/2014/main" id="{1F317BE3-E5E0-E6D1-2D29-90AD832CC887}"/>
              </a:ext>
            </a:extLst>
          </p:cNvPr>
          <p:cNvSpPr/>
          <p:nvPr/>
        </p:nvSpPr>
        <p:spPr>
          <a:xfrm>
            <a:off x="0" y="2034540"/>
            <a:ext cx="12191868" cy="4823460"/>
          </a:xfrm>
          <a:prstGeom prst="roundRect">
            <a:avLst>
              <a:gd name="adj" fmla="val 0"/>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71;p20">
            <a:extLst>
              <a:ext uri="{FF2B5EF4-FFF2-40B4-BE49-F238E27FC236}">
                <a16:creationId xmlns:a16="http://schemas.microsoft.com/office/drawing/2014/main" id="{8FFDB224-9EED-1E04-1E4D-E39A9092A079}"/>
              </a:ext>
            </a:extLst>
          </p:cNvPr>
          <p:cNvSpPr/>
          <p:nvPr/>
        </p:nvSpPr>
        <p:spPr>
          <a:xfrm>
            <a:off x="1534886" y="685800"/>
            <a:ext cx="933199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4374" b="1" dirty="0">
                <a:solidFill>
                  <a:srgbClr val="000000"/>
                </a:solidFill>
                <a:latin typeface="Arial"/>
                <a:ea typeface="Arial"/>
                <a:cs typeface="Arial"/>
                <a:sym typeface="Arial"/>
              </a:rPr>
              <a:t>Architecture</a:t>
            </a:r>
            <a:endParaRPr sz="4374" dirty="0">
              <a:solidFill>
                <a:schemeClr val="dk1"/>
              </a:solidFill>
              <a:latin typeface="Calibri"/>
              <a:ea typeface="Calibri"/>
              <a:cs typeface="Calibri"/>
              <a:sym typeface="Calibri"/>
            </a:endParaRPr>
          </a:p>
        </p:txBody>
      </p:sp>
      <p:pic>
        <p:nvPicPr>
          <p:cNvPr id="19" name="Picture 18">
            <a:extLst>
              <a:ext uri="{FF2B5EF4-FFF2-40B4-BE49-F238E27FC236}">
                <a16:creationId xmlns:a16="http://schemas.microsoft.com/office/drawing/2014/main" id="{DD245961-85EF-203C-2983-ADD0D7EB44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6810" y="1972240"/>
            <a:ext cx="9040073" cy="4319703"/>
          </a:xfrm>
          <a:prstGeom prst="rect">
            <a:avLst/>
          </a:prstGeom>
        </p:spPr>
      </p:pic>
      <p:pic>
        <p:nvPicPr>
          <p:cNvPr id="3" name="Google Shape;56;p13">
            <a:extLst>
              <a:ext uri="{FF2B5EF4-FFF2-40B4-BE49-F238E27FC236}">
                <a16:creationId xmlns:a16="http://schemas.microsoft.com/office/drawing/2014/main" id="{2423A2D0-314F-D72E-E616-0173118F7937}"/>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8" name="Google Shape;57;p13">
            <a:extLst>
              <a:ext uri="{FF2B5EF4-FFF2-40B4-BE49-F238E27FC236}">
                <a16:creationId xmlns:a16="http://schemas.microsoft.com/office/drawing/2014/main" id="{42D07CC1-B041-E671-5832-508F58514302}"/>
              </a:ext>
            </a:extLst>
          </p:cNvPr>
          <p:cNvPicPr preferRelativeResize="0"/>
          <p:nvPr/>
        </p:nvPicPr>
        <p:blipFill>
          <a:blip r:embed="rId7">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1725275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0" y="-1"/>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pic>
        <p:nvPicPr>
          <p:cNvPr id="20" name="Google Shape;101;p16" descr="preencoded.png">
            <a:extLst>
              <a:ext uri="{FF2B5EF4-FFF2-40B4-BE49-F238E27FC236}">
                <a16:creationId xmlns:a16="http://schemas.microsoft.com/office/drawing/2014/main" id="{CAF826A9-7E1A-AD7F-4A3F-5421F582C7F0}"/>
              </a:ext>
            </a:extLst>
          </p:cNvPr>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2612"/>
                    </a14:imgEffect>
                  </a14:imgLayer>
                </a14:imgProps>
              </a:ext>
            </a:extLst>
          </a:blip>
          <a:srcRect/>
          <a:stretch/>
        </p:blipFill>
        <p:spPr>
          <a:xfrm>
            <a:off x="-130" y="0"/>
            <a:ext cx="12191998" cy="2034540"/>
          </a:xfrm>
          <a:prstGeom prst="rect">
            <a:avLst/>
          </a:prstGeom>
          <a:noFill/>
          <a:ln>
            <a:noFill/>
          </a:ln>
        </p:spPr>
      </p:pic>
      <p:sp>
        <p:nvSpPr>
          <p:cNvPr id="2" name="Google Shape;155;p19">
            <a:extLst>
              <a:ext uri="{FF2B5EF4-FFF2-40B4-BE49-F238E27FC236}">
                <a16:creationId xmlns:a16="http://schemas.microsoft.com/office/drawing/2014/main" id="{1F317BE3-E5E0-E6D1-2D29-90AD832CC887}"/>
              </a:ext>
            </a:extLst>
          </p:cNvPr>
          <p:cNvSpPr/>
          <p:nvPr/>
        </p:nvSpPr>
        <p:spPr>
          <a:xfrm>
            <a:off x="-15942" y="2034540"/>
            <a:ext cx="12192000" cy="4743726"/>
          </a:xfrm>
          <a:prstGeom prst="roundRect">
            <a:avLst>
              <a:gd name="adj" fmla="val 0"/>
            </a:avLst>
          </a:prstGeom>
          <a:solidFill>
            <a:srgbClr val="CCEEFF">
              <a:alpha val="30000"/>
            </a:srgbClr>
          </a:solidFill>
          <a:ln w="13800" cap="flat" cmpd="sng">
            <a:solidFill>
              <a:srgbClr val="99DDFF"/>
            </a:solidFill>
            <a:prstDash val="solid"/>
            <a:round/>
            <a:headEnd type="none" w="sm" len="sm"/>
            <a:tailEnd type="none" w="sm" len="sm"/>
          </a:ln>
        </p:spPr>
        <p:txBody>
          <a:bodyPr spcFirstLastPara="1" wrap="square" lIns="91425" tIns="91425" rIns="91425" bIns="91425" anchor="ctr" anchorCtr="1">
            <a:noAutofit/>
          </a:bodyPr>
          <a:lstStyle/>
          <a:p>
            <a:pPr marL="0" lvl="0" indent="0" algn="l" rtl="0">
              <a:spcBef>
                <a:spcPts val="0"/>
              </a:spcBef>
              <a:spcAft>
                <a:spcPts val="0"/>
              </a:spcAft>
              <a:buNone/>
            </a:pPr>
            <a:endParaRPr dirty="0"/>
          </a:p>
        </p:txBody>
      </p:sp>
      <p:sp>
        <p:nvSpPr>
          <p:cNvPr id="14" name="Google Shape;171;p20">
            <a:extLst>
              <a:ext uri="{FF2B5EF4-FFF2-40B4-BE49-F238E27FC236}">
                <a16:creationId xmlns:a16="http://schemas.microsoft.com/office/drawing/2014/main" id="{8FFDB224-9EED-1E04-1E4D-E39A9092A079}"/>
              </a:ext>
            </a:extLst>
          </p:cNvPr>
          <p:cNvSpPr/>
          <p:nvPr/>
        </p:nvSpPr>
        <p:spPr>
          <a:xfrm>
            <a:off x="1534886" y="685800"/>
            <a:ext cx="933199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4374" b="1" dirty="0">
                <a:solidFill>
                  <a:srgbClr val="000000"/>
                </a:solidFill>
                <a:latin typeface="Arial"/>
                <a:ea typeface="Arial"/>
                <a:cs typeface="Arial"/>
                <a:sym typeface="Arial"/>
              </a:rPr>
              <a:t>Design</a:t>
            </a:r>
            <a:endParaRPr sz="4374" dirty="0">
              <a:solidFill>
                <a:schemeClr val="dk1"/>
              </a:solidFill>
              <a:latin typeface="Calibri"/>
              <a:ea typeface="Calibri"/>
              <a:cs typeface="Calibri"/>
              <a:sym typeface="Calibri"/>
            </a:endParaRPr>
          </a:p>
        </p:txBody>
      </p:sp>
      <p:pic>
        <p:nvPicPr>
          <p:cNvPr id="3" name="Picture 6" descr="YOLO: Real-Time Object Detection Explained">
            <a:extLst>
              <a:ext uri="{FF2B5EF4-FFF2-40B4-BE49-F238E27FC236}">
                <a16:creationId xmlns:a16="http://schemas.microsoft.com/office/drawing/2014/main" id="{336596AF-4EB5-E87F-9368-476CAB04CF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24948" y="2139397"/>
            <a:ext cx="7621409" cy="4534012"/>
          </a:xfrm>
          <a:prstGeom prst="rect">
            <a:avLst/>
          </a:prstGeom>
          <a:noFill/>
          <a:extLst>
            <a:ext uri="{909E8E84-426E-40DD-AFC4-6F175D3DCCD1}">
              <a14:hiddenFill xmlns:a14="http://schemas.microsoft.com/office/drawing/2010/main">
                <a:solidFill>
                  <a:srgbClr val="FFFFFF"/>
                </a:solidFill>
              </a14:hiddenFill>
            </a:ext>
          </a:extLst>
        </p:spPr>
      </p:pic>
      <p:pic>
        <p:nvPicPr>
          <p:cNvPr id="8" name="Google Shape;56;p13">
            <a:extLst>
              <a:ext uri="{FF2B5EF4-FFF2-40B4-BE49-F238E27FC236}">
                <a16:creationId xmlns:a16="http://schemas.microsoft.com/office/drawing/2014/main" id="{D93027CA-8654-5E36-F0DB-A7E7FEE61DC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9" name="Google Shape;57;p13">
            <a:extLst>
              <a:ext uri="{FF2B5EF4-FFF2-40B4-BE49-F238E27FC236}">
                <a16:creationId xmlns:a16="http://schemas.microsoft.com/office/drawing/2014/main" id="{ABD54455-7717-4032-FDB2-16CFB1CF29CF}"/>
              </a:ext>
            </a:extLst>
          </p:cNvPr>
          <p:cNvPicPr preferRelativeResize="0"/>
          <p:nvPr/>
        </p:nvPicPr>
        <p:blipFill>
          <a:blip r:embed="rId7">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2912834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60;p14" descr="preencoded.png">
            <a:extLst>
              <a:ext uri="{FF2B5EF4-FFF2-40B4-BE49-F238E27FC236}">
                <a16:creationId xmlns:a16="http://schemas.microsoft.com/office/drawing/2014/main" id="{B2A8DC25-EE94-3FD5-408D-36CB8A6FE23B}"/>
              </a:ext>
            </a:extLst>
          </p:cNvPr>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 name="Google Shape;61;p14">
            <a:extLst>
              <a:ext uri="{FF2B5EF4-FFF2-40B4-BE49-F238E27FC236}">
                <a16:creationId xmlns:a16="http://schemas.microsoft.com/office/drawing/2014/main" id="{9FCF0210-88AF-CE9C-8CA8-F9AD1BD0181D}"/>
              </a:ext>
            </a:extLst>
          </p:cNvPr>
          <p:cNvSpPr>
            <a:spLocks noChangeAspect="1"/>
          </p:cNvSpPr>
          <p:nvPr/>
        </p:nvSpPr>
        <p:spPr>
          <a:xfrm>
            <a:off x="-6285" y="-31187"/>
            <a:ext cx="12191998" cy="6857999"/>
          </a:xfrm>
          <a:prstGeom prst="rect">
            <a:avLst/>
          </a:prstGeom>
          <a:solidFill>
            <a:srgbClr val="FFFFFF">
              <a:alpha val="74901"/>
            </a:srgbClr>
          </a:solidFill>
          <a:ln w="13800" cap="flat" cmpd="sng">
            <a:solidFill>
              <a:srgbClr val="FFFFFF">
                <a:alpha val="63921"/>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4" name="Google Shape;171;p20">
            <a:extLst>
              <a:ext uri="{FF2B5EF4-FFF2-40B4-BE49-F238E27FC236}">
                <a16:creationId xmlns:a16="http://schemas.microsoft.com/office/drawing/2014/main" id="{8FFDB224-9EED-1E04-1E4D-E39A9092A079}"/>
              </a:ext>
            </a:extLst>
          </p:cNvPr>
          <p:cNvSpPr/>
          <p:nvPr/>
        </p:nvSpPr>
        <p:spPr>
          <a:xfrm>
            <a:off x="1654601" y="251283"/>
            <a:ext cx="9331998" cy="1153886"/>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000000"/>
              </a:buClr>
              <a:buSzPts val="4374"/>
              <a:buFont typeface="Arial"/>
              <a:buNone/>
            </a:pPr>
            <a:r>
              <a:rPr lang="en-US" sz="3200" b="1" dirty="0">
                <a:solidFill>
                  <a:srgbClr val="000000"/>
                </a:solidFill>
                <a:latin typeface="Arial"/>
                <a:ea typeface="Arial"/>
                <a:cs typeface="Arial"/>
                <a:sym typeface="Arial"/>
              </a:rPr>
              <a:t>Coding</a:t>
            </a:r>
          </a:p>
          <a:p>
            <a:pPr marL="0" marR="0" lvl="0" indent="0" algn="ctr" rtl="0">
              <a:lnSpc>
                <a:spcPct val="125011"/>
              </a:lnSpc>
              <a:spcBef>
                <a:spcPts val="0"/>
              </a:spcBef>
              <a:spcAft>
                <a:spcPts val="0"/>
              </a:spcAft>
              <a:buClr>
                <a:srgbClr val="000000"/>
              </a:buClr>
              <a:buSzPts val="4374"/>
              <a:buFont typeface="Arial"/>
              <a:buNone/>
            </a:pPr>
            <a:endParaRPr sz="3200" dirty="0">
              <a:solidFill>
                <a:schemeClr val="dk1"/>
              </a:solidFill>
              <a:latin typeface="Calibri"/>
              <a:ea typeface="Calibri"/>
              <a:cs typeface="Calibri"/>
              <a:sym typeface="Calibri"/>
            </a:endParaRPr>
          </a:p>
        </p:txBody>
      </p:sp>
      <p:sp>
        <p:nvSpPr>
          <p:cNvPr id="3" name="Google Shape;252;p24">
            <a:extLst>
              <a:ext uri="{FF2B5EF4-FFF2-40B4-BE49-F238E27FC236}">
                <a16:creationId xmlns:a16="http://schemas.microsoft.com/office/drawing/2014/main" id="{BC95294B-C8AC-05A0-D39F-1B73A515242B}"/>
              </a:ext>
            </a:extLst>
          </p:cNvPr>
          <p:cNvSpPr/>
          <p:nvPr/>
        </p:nvSpPr>
        <p:spPr>
          <a:xfrm>
            <a:off x="155643" y="1706458"/>
            <a:ext cx="12030071" cy="4860321"/>
          </a:xfrm>
          <a:prstGeom prst="roundRect">
            <a:avLst>
              <a:gd name="adj" fmla="val 14796"/>
            </a:avLst>
          </a:prstGeom>
          <a:solidFill>
            <a:srgbClr val="CCEEFF"/>
          </a:solidFill>
          <a:ln w="13800" cap="flat" cmpd="sng">
            <a:solidFill>
              <a:srgbClr val="99DD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TextBox 9">
            <a:extLst>
              <a:ext uri="{FF2B5EF4-FFF2-40B4-BE49-F238E27FC236}">
                <a16:creationId xmlns:a16="http://schemas.microsoft.com/office/drawing/2014/main" id="{B5EE9FB6-3555-8177-4BD3-68CA1431CD26}"/>
              </a:ext>
            </a:extLst>
          </p:cNvPr>
          <p:cNvSpPr txBox="1"/>
          <p:nvPr/>
        </p:nvSpPr>
        <p:spPr>
          <a:xfrm>
            <a:off x="981665" y="1750168"/>
            <a:ext cx="13336621" cy="4801314"/>
          </a:xfrm>
          <a:prstGeom prst="rect">
            <a:avLst/>
          </a:prstGeom>
          <a:noFill/>
        </p:spPr>
        <p:txBody>
          <a:bodyPr wrap="square" rtlCol="0">
            <a:spAutoFit/>
          </a:bodyPr>
          <a:lstStyle/>
          <a:p>
            <a:r>
              <a:rPr lang="en-IN" dirty="0"/>
              <a:t>import math</a:t>
            </a:r>
          </a:p>
          <a:p>
            <a:r>
              <a:rPr lang="en-IN" dirty="0"/>
              <a:t>import cv2</a:t>
            </a:r>
          </a:p>
          <a:p>
            <a:r>
              <a:rPr lang="en-IN" dirty="0"/>
              <a:t>from </a:t>
            </a:r>
            <a:r>
              <a:rPr lang="en-IN" dirty="0" err="1"/>
              <a:t>ultralytics</a:t>
            </a:r>
            <a:r>
              <a:rPr lang="en-IN" dirty="0"/>
              <a:t> import YOLO</a:t>
            </a:r>
          </a:p>
          <a:p>
            <a:r>
              <a:rPr lang="en-IN" dirty="0"/>
              <a:t>import </a:t>
            </a:r>
            <a:r>
              <a:rPr lang="en-IN" dirty="0" err="1"/>
              <a:t>cvzone</a:t>
            </a:r>
            <a:endParaRPr lang="en-IN" dirty="0"/>
          </a:p>
          <a:p>
            <a:r>
              <a:rPr lang="en-IN" dirty="0"/>
              <a:t>cap = cv2.VideoCapture(0)</a:t>
            </a:r>
          </a:p>
          <a:p>
            <a:r>
              <a:rPr lang="en-IN" dirty="0" err="1"/>
              <a:t>cap.set</a:t>
            </a:r>
            <a:r>
              <a:rPr lang="en-IN" dirty="0"/>
              <a:t>(3, 1280)</a:t>
            </a:r>
          </a:p>
          <a:p>
            <a:r>
              <a:rPr lang="en-IN" dirty="0" err="1"/>
              <a:t>cap.set</a:t>
            </a:r>
            <a:r>
              <a:rPr lang="en-IN" dirty="0"/>
              <a:t>(4, 780)</a:t>
            </a:r>
          </a:p>
          <a:p>
            <a:r>
              <a:rPr lang="en-IN" dirty="0"/>
              <a:t>model = YOLO("yolov8n.pt")</a:t>
            </a:r>
          </a:p>
          <a:p>
            <a:r>
              <a:rPr lang="en-IN" dirty="0" err="1"/>
              <a:t>className</a:t>
            </a:r>
            <a:r>
              <a:rPr lang="en-IN" dirty="0"/>
              <a:t> = ["person", "bicycle", "</a:t>
            </a:r>
            <a:r>
              <a:rPr lang="en-IN" dirty="0" err="1"/>
              <a:t>cal</a:t>
            </a:r>
            <a:r>
              <a:rPr lang="en-IN" dirty="0"/>
              <a:t>", "motorbike", "aeroplane", "bus", "train", "truck", "boat", "traffic light",</a:t>
            </a:r>
          </a:p>
          <a:p>
            <a:r>
              <a:rPr lang="en-IN" dirty="0"/>
              <a:t>             "fire hydrant", "stop sign", "parking meter", "bench", "bird", "cat", "dog", "horse", "sheep", "cow",</a:t>
            </a:r>
          </a:p>
          <a:p>
            <a:r>
              <a:rPr lang="en-IN" dirty="0"/>
              <a:t>             "elephant", "bear", "zebra", "giraffe", "backpack", "umbrella", "handbag", "tie", "suitcase", "frisbee",</a:t>
            </a:r>
          </a:p>
          <a:p>
            <a:r>
              <a:rPr lang="en-IN" dirty="0"/>
              <a:t>             "skis", "snowboard", "sports ball", "kite", "baseball bat", "baseball glove", "skateboard", "surfboard",</a:t>
            </a:r>
          </a:p>
          <a:p>
            <a:r>
              <a:rPr lang="en-IN" dirty="0"/>
              <a:t>             "tennis racket", "bottle", "wine glass", "cup", "fork", "knife", "spoon", "bowl", "banana", "apple",</a:t>
            </a:r>
          </a:p>
          <a:p>
            <a:r>
              <a:rPr lang="en-IN" dirty="0"/>
              <a:t>             "sandwich", "orange", "broccoli", "carrot", "hot dog", "pizza", "donut", "cake", "chair", "sofa",</a:t>
            </a:r>
          </a:p>
          <a:p>
            <a:r>
              <a:rPr lang="en-IN" dirty="0"/>
              <a:t>             "</a:t>
            </a:r>
            <a:r>
              <a:rPr lang="en-IN" dirty="0" err="1"/>
              <a:t>pottedplant</a:t>
            </a:r>
            <a:r>
              <a:rPr lang="en-IN" dirty="0"/>
              <a:t>", "bed", "</a:t>
            </a:r>
            <a:r>
              <a:rPr lang="en-IN" dirty="0" err="1"/>
              <a:t>diningtable</a:t>
            </a:r>
            <a:r>
              <a:rPr lang="en-IN" dirty="0"/>
              <a:t>", "toilet", "</a:t>
            </a:r>
            <a:r>
              <a:rPr lang="en-IN" dirty="0" err="1"/>
              <a:t>tvmonitor</a:t>
            </a:r>
            <a:r>
              <a:rPr lang="en-IN" dirty="0"/>
              <a:t>", "Laptop", "mouse", "remote", "keyboard",</a:t>
            </a:r>
          </a:p>
          <a:p>
            <a:r>
              <a:rPr lang="en-IN" dirty="0"/>
              <a:t>             "cell phone", "microwave", "oven", "toaster", "sink", "refrigerator", "book", "clock", "vase", "scissors",</a:t>
            </a:r>
          </a:p>
          <a:p>
            <a:r>
              <a:rPr lang="en-IN" dirty="0"/>
              <a:t>             "teddy bear", "hair drier", "toothbrush"]</a:t>
            </a:r>
          </a:p>
        </p:txBody>
      </p:sp>
      <p:pic>
        <p:nvPicPr>
          <p:cNvPr id="2" name="Google Shape;56;p13">
            <a:extLst>
              <a:ext uri="{FF2B5EF4-FFF2-40B4-BE49-F238E27FC236}">
                <a16:creationId xmlns:a16="http://schemas.microsoft.com/office/drawing/2014/main" id="{A00C4CB9-BFC2-36E0-B9C1-8395256BC405}"/>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59" y="0"/>
            <a:ext cx="1488952" cy="1474839"/>
          </a:xfrm>
          <a:prstGeom prst="rect">
            <a:avLst/>
          </a:prstGeom>
          <a:noFill/>
          <a:ln>
            <a:noFill/>
          </a:ln>
        </p:spPr>
      </p:pic>
      <p:pic>
        <p:nvPicPr>
          <p:cNvPr id="8" name="Google Shape;57;p13">
            <a:extLst>
              <a:ext uri="{FF2B5EF4-FFF2-40B4-BE49-F238E27FC236}">
                <a16:creationId xmlns:a16="http://schemas.microsoft.com/office/drawing/2014/main" id="{B2517F51-5B5E-803C-63BA-9F9C51F35C92}"/>
              </a:ext>
            </a:extLst>
          </p:cNvPr>
          <p:cNvPicPr preferRelativeResize="0"/>
          <p:nvPr/>
        </p:nvPicPr>
        <p:blipFill>
          <a:blip r:embed="rId4">
            <a:alphaModFix/>
          </a:blip>
          <a:stretch>
            <a:fillRect/>
          </a:stretch>
        </p:blipFill>
        <p:spPr>
          <a:xfrm>
            <a:off x="10630900" y="19664"/>
            <a:ext cx="1570932" cy="1455175"/>
          </a:xfrm>
          <a:prstGeom prst="rect">
            <a:avLst/>
          </a:prstGeom>
          <a:noFill/>
          <a:ln>
            <a:noFill/>
          </a:ln>
        </p:spPr>
      </p:pic>
    </p:spTree>
    <p:extLst>
      <p:ext uri="{BB962C8B-B14F-4D97-AF65-F5344CB8AC3E}">
        <p14:creationId xmlns:p14="http://schemas.microsoft.com/office/powerpoint/2010/main" val="14867216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alpha val="74901"/>
          </a:srgbClr>
        </a:solidFill>
        <a:ln w="13800" cap="flat" cmpd="sng">
          <a:solidFill>
            <a:srgbClr val="FFFFFF">
              <a:alpha val="63921"/>
            </a:srgbClr>
          </a:solidFill>
          <a:prstDash val="solid"/>
          <a:round/>
          <a:headEnd type="none" w="sm" len="sm"/>
          <a:tailEnd type="none" w="sm" len="sm"/>
        </a:ln>
      </a:spPr>
      <a:bodyPr spcFirstLastPara="1" wrap="square" lIns="91425" tIns="45700" rIns="91425" bIns="45700" anchor="t" anchorCtr="0">
        <a:noAutofit/>
      </a:bodyPr>
      <a:lstStyle>
        <a:defPPr marL="0" marR="0" indent="0" algn="l" rtl="0">
          <a:spcBef>
            <a:spcPts val="0"/>
          </a:spcBef>
          <a:spcAft>
            <a:spcPts val="0"/>
          </a:spcAft>
          <a:buNone/>
          <a:defRPr sz="1800" dirty="0">
            <a:solidFill>
              <a:schemeClr val="dk1"/>
            </a:solidFill>
            <a:latin typeface="Calibri"/>
            <a:ea typeface="Calibri"/>
            <a:cs typeface="Calibri"/>
            <a:sym typeface="Calibri"/>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1400</Words>
  <Application>Microsoft Office PowerPoint</Application>
  <PresentationFormat>Widescreen</PresentationFormat>
  <Paragraphs>134</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 Rounded MT Bold</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Comrade Mohan</dc:creator>
  <cp:lastModifiedBy>Comrade Mohan</cp:lastModifiedBy>
  <cp:revision>14</cp:revision>
  <dcterms:created xsi:type="dcterms:W3CDTF">2023-11-21T09:54:01Z</dcterms:created>
  <dcterms:modified xsi:type="dcterms:W3CDTF">2023-12-08T10:54:02Z</dcterms:modified>
</cp:coreProperties>
</file>

<file path=docProps/thumbnail.jpeg>
</file>